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2"/>
  </p:notesMasterIdLst>
  <p:sldIdLst>
    <p:sldId id="256" r:id="rId2"/>
    <p:sldId id="985" r:id="rId3"/>
    <p:sldId id="512" r:id="rId4"/>
    <p:sldId id="653" r:id="rId5"/>
    <p:sldId id="1094" r:id="rId6"/>
    <p:sldId id="1621" r:id="rId7"/>
    <p:sldId id="1616" r:id="rId8"/>
    <p:sldId id="3107" r:id="rId9"/>
    <p:sldId id="650" r:id="rId10"/>
    <p:sldId id="1609" r:id="rId11"/>
    <p:sldId id="1611" r:id="rId12"/>
    <p:sldId id="1613" r:id="rId13"/>
    <p:sldId id="1625" r:id="rId14"/>
    <p:sldId id="1627" r:id="rId15"/>
    <p:sldId id="3108" r:id="rId16"/>
    <p:sldId id="1630" r:id="rId17"/>
    <p:sldId id="1633" r:id="rId18"/>
    <p:sldId id="1638" r:id="rId19"/>
    <p:sldId id="1769" r:id="rId20"/>
    <p:sldId id="1902" r:id="rId21"/>
    <p:sldId id="3110" r:id="rId22"/>
    <p:sldId id="655" r:id="rId23"/>
    <p:sldId id="3280" r:id="rId24"/>
    <p:sldId id="1903" r:id="rId25"/>
    <p:sldId id="1216" r:id="rId26"/>
    <p:sldId id="3438" r:id="rId27"/>
    <p:sldId id="1641" r:id="rId28"/>
    <p:sldId id="3593" r:id="rId29"/>
    <p:sldId id="1642" r:id="rId30"/>
    <p:sldId id="3594" r:id="rId31"/>
    <p:sldId id="1618" r:id="rId32"/>
    <p:sldId id="3597" r:id="rId33"/>
    <p:sldId id="3599" r:id="rId34"/>
    <p:sldId id="3601" r:id="rId35"/>
    <p:sldId id="3602" r:id="rId36"/>
    <p:sldId id="638" r:id="rId37"/>
    <p:sldId id="2025" r:id="rId38"/>
    <p:sldId id="3605" r:id="rId39"/>
    <p:sldId id="3604" r:id="rId40"/>
    <p:sldId id="4037" r:id="rId41"/>
    <p:sldId id="4041" r:id="rId42"/>
    <p:sldId id="3752" r:id="rId43"/>
    <p:sldId id="3753" r:id="rId44"/>
    <p:sldId id="3755" r:id="rId45"/>
    <p:sldId id="3603" r:id="rId46"/>
    <p:sldId id="2664" r:id="rId47"/>
    <p:sldId id="1647" r:id="rId48"/>
    <p:sldId id="2026" r:id="rId49"/>
    <p:sldId id="2027" r:id="rId50"/>
    <p:sldId id="2260" r:id="rId51"/>
    <p:sldId id="2261" r:id="rId52"/>
    <p:sldId id="2263" r:id="rId53"/>
    <p:sldId id="3900" r:id="rId54"/>
    <p:sldId id="3901" r:id="rId55"/>
    <p:sldId id="3902" r:id="rId56"/>
    <p:sldId id="3903" r:id="rId57"/>
    <p:sldId id="2030" r:id="rId58"/>
    <p:sldId id="2532" r:id="rId59"/>
    <p:sldId id="2534" r:id="rId60"/>
    <p:sldId id="2538" r:id="rId61"/>
    <p:sldId id="2537" r:id="rId62"/>
    <p:sldId id="2530" r:id="rId63"/>
    <p:sldId id="2388" r:id="rId64"/>
    <p:sldId id="2803" r:id="rId65"/>
    <p:sldId id="2804" r:id="rId66"/>
    <p:sldId id="2805" r:id="rId67"/>
    <p:sldId id="2806" r:id="rId68"/>
    <p:sldId id="2986" r:id="rId69"/>
    <p:sldId id="747" r:id="rId70"/>
    <p:sldId id="2810" r:id="rId71"/>
    <p:sldId id="745" r:id="rId72"/>
    <p:sldId id="2809" r:id="rId73"/>
    <p:sldId id="4039" r:id="rId74"/>
    <p:sldId id="1222" r:id="rId75"/>
    <p:sldId id="1223" r:id="rId76"/>
    <p:sldId id="4430" r:id="rId77"/>
    <p:sldId id="2391" r:id="rId78"/>
    <p:sldId id="2392" r:id="rId79"/>
    <p:sldId id="4044" r:id="rId80"/>
    <p:sldId id="4045" r:id="rId81"/>
    <p:sldId id="4047" r:id="rId82"/>
    <p:sldId id="4046" r:id="rId83"/>
    <p:sldId id="4048" r:id="rId84"/>
    <p:sldId id="4049" r:id="rId85"/>
    <p:sldId id="4050" r:id="rId86"/>
    <p:sldId id="4428" r:id="rId87"/>
    <p:sldId id="4051" r:id="rId88"/>
    <p:sldId id="4196" r:id="rId89"/>
    <p:sldId id="4198" r:id="rId90"/>
    <p:sldId id="4197" r:id="rId91"/>
    <p:sldId id="4043" r:id="rId92"/>
    <p:sldId id="946" r:id="rId93"/>
    <p:sldId id="947" r:id="rId94"/>
    <p:sldId id="4052" r:id="rId95"/>
    <p:sldId id="642" r:id="rId96"/>
    <p:sldId id="4054" r:id="rId97"/>
    <p:sldId id="4432" r:id="rId98"/>
    <p:sldId id="4055" r:id="rId99"/>
    <p:sldId id="4597" r:id="rId100"/>
    <p:sldId id="4598" r:id="rId101"/>
    <p:sldId id="4599" r:id="rId102"/>
    <p:sldId id="2394" r:id="rId103"/>
    <p:sldId id="644" r:id="rId104"/>
    <p:sldId id="4433" r:id="rId105"/>
    <p:sldId id="4434" r:id="rId106"/>
    <p:sldId id="4435" r:id="rId107"/>
    <p:sldId id="4436" r:id="rId108"/>
    <p:sldId id="2395" r:id="rId109"/>
    <p:sldId id="2396" r:id="rId110"/>
    <p:sldId id="1022" r:id="rId111"/>
    <p:sldId id="1023" r:id="rId112"/>
    <p:sldId id="1024" r:id="rId113"/>
    <p:sldId id="1021" r:id="rId114"/>
    <p:sldId id="4437" r:id="rId115"/>
    <p:sldId id="645" r:id="rId116"/>
    <p:sldId id="1091" r:id="rId117"/>
    <p:sldId id="1477" r:id="rId118"/>
    <p:sldId id="1478" r:id="rId119"/>
    <p:sldId id="2397" r:id="rId120"/>
    <p:sldId id="646" r:id="rId121"/>
    <p:sldId id="2398" r:id="rId122"/>
    <p:sldId id="2399" r:id="rId123"/>
    <p:sldId id="647" r:id="rId124"/>
    <p:sldId id="648" r:id="rId125"/>
    <p:sldId id="649" r:id="rId126"/>
    <p:sldId id="2400" r:id="rId127"/>
    <p:sldId id="4438" r:id="rId128"/>
    <p:sldId id="2401" r:id="rId129"/>
    <p:sldId id="2402" r:id="rId130"/>
    <p:sldId id="4744" r:id="rId131"/>
    <p:sldId id="4748" r:id="rId132"/>
    <p:sldId id="4746" r:id="rId133"/>
    <p:sldId id="4747" r:id="rId134"/>
    <p:sldId id="4444" r:id="rId135"/>
    <p:sldId id="4749" r:id="rId136"/>
    <p:sldId id="4750" r:id="rId137"/>
    <p:sldId id="4751" r:id="rId138"/>
    <p:sldId id="4752" r:id="rId139"/>
    <p:sldId id="4753" r:id="rId140"/>
    <p:sldId id="4754" r:id="rId141"/>
    <p:sldId id="4448" r:id="rId142"/>
    <p:sldId id="4755" r:id="rId143"/>
    <p:sldId id="4449" r:id="rId144"/>
    <p:sldId id="4756" r:id="rId145"/>
    <p:sldId id="4450" r:id="rId146"/>
    <p:sldId id="4757" r:id="rId147"/>
    <p:sldId id="4760" r:id="rId148"/>
    <p:sldId id="4758" r:id="rId149"/>
    <p:sldId id="4446" r:id="rId150"/>
    <p:sldId id="4759" r:id="rId151"/>
    <p:sldId id="4761" r:id="rId152"/>
    <p:sldId id="4451" r:id="rId153"/>
    <p:sldId id="4762" r:id="rId154"/>
    <p:sldId id="4763" r:id="rId155"/>
    <p:sldId id="4452" r:id="rId156"/>
    <p:sldId id="4453" r:id="rId157"/>
    <p:sldId id="4447" r:id="rId158"/>
    <p:sldId id="4454" r:id="rId159"/>
    <p:sldId id="4455" r:id="rId160"/>
    <p:sldId id="4456" r:id="rId161"/>
    <p:sldId id="4881" r:id="rId162"/>
    <p:sldId id="4882" r:id="rId163"/>
    <p:sldId id="2403" r:id="rId164"/>
    <p:sldId id="1481" r:id="rId165"/>
    <p:sldId id="1482" r:id="rId166"/>
    <p:sldId id="1483" r:id="rId167"/>
    <p:sldId id="1484" r:id="rId168"/>
    <p:sldId id="4457" r:id="rId169"/>
    <p:sldId id="2405" r:id="rId170"/>
    <p:sldId id="4461" r:id="rId171"/>
    <p:sldId id="4462" r:id="rId172"/>
    <p:sldId id="4458" r:id="rId173"/>
    <p:sldId id="4463" r:id="rId174"/>
    <p:sldId id="4464" r:id="rId175"/>
    <p:sldId id="4465" r:id="rId176"/>
    <p:sldId id="4459" r:id="rId177"/>
    <p:sldId id="4466" r:id="rId178"/>
    <p:sldId id="4467" r:id="rId179"/>
    <p:sldId id="4468" r:id="rId180"/>
    <p:sldId id="4460" r:id="rId181"/>
    <p:sldId id="4469" r:id="rId182"/>
    <p:sldId id="4470" r:id="rId183"/>
    <p:sldId id="1485" r:id="rId184"/>
    <p:sldId id="4471" r:id="rId185"/>
    <p:sldId id="4475" r:id="rId186"/>
    <p:sldId id="4476" r:id="rId187"/>
    <p:sldId id="4472" r:id="rId188"/>
    <p:sldId id="4477" r:id="rId189"/>
    <p:sldId id="4478" r:id="rId190"/>
    <p:sldId id="4479" r:id="rId191"/>
    <p:sldId id="4473" r:id="rId192"/>
    <p:sldId id="4480" r:id="rId193"/>
    <p:sldId id="4481" r:id="rId194"/>
    <p:sldId id="4482" r:id="rId195"/>
    <p:sldId id="4483" r:id="rId196"/>
    <p:sldId id="560" r:id="rId197"/>
    <p:sldId id="1479" r:id="rId198"/>
    <p:sldId id="561" r:id="rId199"/>
    <p:sldId id="830" r:id="rId200"/>
    <p:sldId id="831" r:id="rId201"/>
    <p:sldId id="4484" r:id="rId202"/>
    <p:sldId id="4485" r:id="rId203"/>
    <p:sldId id="562" r:id="rId204"/>
    <p:sldId id="4486" r:id="rId205"/>
    <p:sldId id="4987" r:id="rId206"/>
    <p:sldId id="4986" r:id="rId207"/>
    <p:sldId id="4988" r:id="rId208"/>
    <p:sldId id="4990" r:id="rId209"/>
    <p:sldId id="4989" r:id="rId210"/>
    <p:sldId id="4487" r:id="rId211"/>
    <p:sldId id="4991" r:id="rId212"/>
    <p:sldId id="4488" r:id="rId213"/>
    <p:sldId id="4489" r:id="rId214"/>
    <p:sldId id="4995" r:id="rId215"/>
    <p:sldId id="5055" r:id="rId216"/>
    <p:sldId id="4490" r:id="rId217"/>
    <p:sldId id="4491" r:id="rId218"/>
    <p:sldId id="4492" r:id="rId219"/>
    <p:sldId id="5056" r:id="rId220"/>
    <p:sldId id="5064" r:id="rId221"/>
    <p:sldId id="5065" r:id="rId222"/>
    <p:sldId id="5066" r:id="rId223"/>
    <p:sldId id="5061" r:id="rId224"/>
    <p:sldId id="5067" r:id="rId225"/>
    <p:sldId id="5068" r:id="rId226"/>
    <p:sldId id="5060" r:id="rId227"/>
    <p:sldId id="5057" r:id="rId228"/>
    <p:sldId id="5070" r:id="rId229"/>
    <p:sldId id="5071" r:id="rId230"/>
    <p:sldId id="5069" r:id="rId231"/>
    <p:sldId id="4493" r:id="rId232"/>
    <p:sldId id="4494" r:id="rId233"/>
    <p:sldId id="4495" r:id="rId234"/>
    <p:sldId id="5072" r:id="rId235"/>
    <p:sldId id="5073" r:id="rId236"/>
    <p:sldId id="5074" r:id="rId237"/>
    <p:sldId id="4496" r:id="rId238"/>
    <p:sldId id="2408" r:id="rId239"/>
    <p:sldId id="5129" r:id="rId240"/>
    <p:sldId id="571" r:id="rId241"/>
    <p:sldId id="566" r:id="rId242"/>
    <p:sldId id="5176" r:id="rId243"/>
    <p:sldId id="5224" r:id="rId244"/>
    <p:sldId id="5177" r:id="rId245"/>
    <p:sldId id="5178" r:id="rId246"/>
    <p:sldId id="5271" r:id="rId247"/>
    <p:sldId id="5272" r:id="rId248"/>
    <p:sldId id="5318" r:id="rId249"/>
    <p:sldId id="5273" r:id="rId250"/>
    <p:sldId id="5319" r:id="rId251"/>
    <p:sldId id="5320" r:id="rId252"/>
    <p:sldId id="5322" r:id="rId253"/>
    <p:sldId id="5324" r:id="rId254"/>
    <p:sldId id="5370" r:id="rId255"/>
    <p:sldId id="5414" r:id="rId256"/>
    <p:sldId id="5326" r:id="rId257"/>
    <p:sldId id="5327" r:id="rId258"/>
    <p:sldId id="5328" r:id="rId259"/>
    <p:sldId id="5325" r:id="rId260"/>
    <p:sldId id="567" r:id="rId261"/>
    <p:sldId id="568" r:id="rId262"/>
    <p:sldId id="563" r:id="rId263"/>
    <p:sldId id="897" r:id="rId264"/>
    <p:sldId id="898" r:id="rId265"/>
    <p:sldId id="899" r:id="rId266"/>
    <p:sldId id="469" r:id="rId267"/>
    <p:sldId id="266" r:id="rId268"/>
    <p:sldId id="267" r:id="rId269"/>
    <p:sldId id="268" r:id="rId270"/>
    <p:sldId id="269" r:id="rId271"/>
    <p:sldId id="364" r:id="rId272"/>
    <p:sldId id="302" r:id="rId273"/>
    <p:sldId id="303" r:id="rId274"/>
    <p:sldId id="301" r:id="rId275"/>
    <p:sldId id="283" r:id="rId276"/>
    <p:sldId id="305" r:id="rId277"/>
    <p:sldId id="259" r:id="rId278"/>
    <p:sldId id="276" r:id="rId279"/>
    <p:sldId id="277" r:id="rId280"/>
    <p:sldId id="278" r:id="rId281"/>
    <p:sldId id="279" r:id="rId282"/>
    <p:sldId id="280" r:id="rId283"/>
    <p:sldId id="274" r:id="rId284"/>
    <p:sldId id="288" r:id="rId285"/>
    <p:sldId id="322" r:id="rId286"/>
    <p:sldId id="323" r:id="rId287"/>
    <p:sldId id="324" r:id="rId288"/>
    <p:sldId id="325" r:id="rId289"/>
    <p:sldId id="326" r:id="rId290"/>
    <p:sldId id="327" r:id="rId291"/>
    <p:sldId id="1092" r:id="rId292"/>
    <p:sldId id="1215" r:id="rId293"/>
    <p:sldId id="1635" r:id="rId294"/>
    <p:sldId id="1636" r:id="rId295"/>
    <p:sldId id="1607" r:id="rId296"/>
    <p:sldId id="5417" r:id="rId297"/>
    <p:sldId id="5418" r:id="rId298"/>
    <p:sldId id="5419" r:id="rId299"/>
    <p:sldId id="5415" r:id="rId300"/>
    <p:sldId id="5416" r:id="rId30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806" autoAdjust="0"/>
  </p:normalViewPr>
  <p:slideViewPr>
    <p:cSldViewPr snapToGrid="0">
      <p:cViewPr>
        <p:scale>
          <a:sx n="75" d="100"/>
          <a:sy n="75" d="100"/>
        </p:scale>
        <p:origin x="1902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97" Type="http://schemas.openxmlformats.org/officeDocument/2006/relationships/slide" Target="slides/slide296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4" Type="http://schemas.openxmlformats.org/officeDocument/2006/relationships/image" Target="../media/image88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6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wmf"/><Relationship Id="rId1" Type="http://schemas.openxmlformats.org/officeDocument/2006/relationships/image" Target="../media/image179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wmf"/><Relationship Id="rId1" Type="http://schemas.openxmlformats.org/officeDocument/2006/relationships/image" Target="../media/image183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4" Type="http://schemas.openxmlformats.org/officeDocument/2006/relationships/image" Target="../media/image189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wmf"/><Relationship Id="rId1" Type="http://schemas.openxmlformats.org/officeDocument/2006/relationships/image" Target="../media/image19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Relationship Id="rId5" Type="http://schemas.openxmlformats.org/officeDocument/2006/relationships/image" Target="../media/image197.wmf"/><Relationship Id="rId4" Type="http://schemas.openxmlformats.org/officeDocument/2006/relationships/image" Target="../media/image196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wmf"/><Relationship Id="rId1" Type="http://schemas.openxmlformats.org/officeDocument/2006/relationships/image" Target="../media/image208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Relationship Id="rId4" Type="http://schemas.openxmlformats.org/officeDocument/2006/relationships/image" Target="../media/image213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8576-7A69-4A13-BF5F-2E667F187D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661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t=1,2,...xt R^d, y^t R^m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手写</a:t>
            </a:r>
            <a:endParaRPr lang="en-US" altLang="zh-CN" dirty="0"/>
          </a:p>
          <a:p>
            <a:r>
              <a:rPr lang="en-US" altLang="zh-CN" dirty="0" err="1"/>
              <a:t>Xt</a:t>
            </a:r>
            <a:r>
              <a:rPr lang="en-US" altLang="zh-CN" dirty="0"/>
              <a:t> = Axt-1 + B + et</a:t>
            </a:r>
          </a:p>
          <a:p>
            <a:r>
              <a:rPr lang="en-US" altLang="zh-CN" dirty="0"/>
              <a:t>Xt|Xt-1 ~ N(Axt-1 + B, Q )</a:t>
            </a:r>
          </a:p>
          <a:p>
            <a:r>
              <a:rPr lang="en-US" altLang="zh-CN" dirty="0"/>
              <a:t>P(Xt|Xt-1) = N(Axt-1 + B, Q)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6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charset="0"/>
              <a:buChar char="n"/>
              <a:defRPr sz="3200" b="1">
                <a:solidFill>
                  <a:srgbClr val="0000FF"/>
                </a:solidFill>
                <a:latin typeface="+mn-lt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77.bin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3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9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png"/><Relationship Id="rId4" Type="http://schemas.openxmlformats.org/officeDocument/2006/relationships/image" Target="../media/image20.w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55.wm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5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7.wmf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9.wmf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9.wmf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2.wmf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77.wmf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79.wmf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81.wmf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84.wmf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83.wmf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89.wmf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94.bin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19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3.wmf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192.wmf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94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196.wmf"/><Relationship Id="rId4" Type="http://schemas.openxmlformats.org/officeDocument/2006/relationships/image" Target="../media/image193.wmf"/><Relationship Id="rId9" Type="http://schemas.openxmlformats.org/officeDocument/2006/relationships/oleObject" Target="../embeddings/oleObject101.bin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99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98.wm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7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1.bin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9.png"/><Relationship Id="rId4" Type="http://schemas.openxmlformats.org/officeDocument/2006/relationships/image" Target="../media/image48.wmf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09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208.wmf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11.wmf"/><Relationship Id="rId5" Type="http://schemas.openxmlformats.org/officeDocument/2006/relationships/oleObject" Target="../embeddings/oleObject108.bin"/><Relationship Id="rId10" Type="http://schemas.openxmlformats.org/officeDocument/2006/relationships/image" Target="../media/image213.wmf"/><Relationship Id="rId4" Type="http://schemas.openxmlformats.org/officeDocument/2006/relationships/image" Target="../media/image210.wmf"/><Relationship Id="rId9" Type="http://schemas.openxmlformats.org/officeDocument/2006/relationships/oleObject" Target="../embeddings/oleObject110.bin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0.png"/><Relationship Id="rId4" Type="http://schemas.openxmlformats.org/officeDocument/2006/relationships/image" Target="../media/image48.wmf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215.png"/><Relationship Id="rId4" Type="http://schemas.openxmlformats.org/officeDocument/2006/relationships/image" Target="../media/image214.wmf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1.wmf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219.wmf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224.wmf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1.wmf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1.png"/><Relationship Id="rId4" Type="http://schemas.openxmlformats.org/officeDocument/2006/relationships/image" Target="../media/image6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2.png"/><Relationship Id="rId4" Type="http://schemas.openxmlformats.org/officeDocument/2006/relationships/image" Target="../media/image6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64.png"/><Relationship Id="rId4" Type="http://schemas.openxmlformats.org/officeDocument/2006/relationships/image" Target="../media/image6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.wmf"/><Relationship Id="rId10" Type="http://schemas.openxmlformats.org/officeDocument/2006/relationships/image" Target="../media/image7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6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68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9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hyperlink" Target="https://en.wikipedia.org/wiki/Kalman_filter#Information_filter" TargetMode="Externa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hyperlink" Target="http://www.cs.unc.edu/~welch/kalman/%0d" TargetMode="External"/><Relationship Id="rId5" Type="http://schemas.openxmlformats.org/officeDocument/2006/relationships/image" Target="../media/image8.wmf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2.bin"/><Relationship Id="rId9" Type="http://schemas.openxmlformats.org/officeDocument/2006/relationships/hyperlink" Target="http://www.soku.com/search_video/q_%E5%BE%90%E4%BA%A6%E8%BE%BE_limitdate_0?spm=a2h0k.8191407.0.0&amp;site=14&amp;_lg=10&amp;orderby=1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7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79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8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8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4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84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88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5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89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1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9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00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0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05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3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65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66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67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17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24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26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27.w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动态系统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000" b="1" dirty="0"/>
              <a:t>苏松志</a:t>
            </a:r>
          </a:p>
          <a:p>
            <a:r>
              <a:rPr lang="en-US" altLang="zh-CN" sz="2000" b="1" dirty="0">
                <a:sym typeface="+mn-ea"/>
              </a:rPr>
              <a:t>ssz@xmu.edu.cn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1.1 </a:t>
            </a:r>
            <a:r>
              <a:rPr lang="zh-CN" altLang="en-US">
                <a:sym typeface="+mn-ea"/>
              </a:rPr>
              <a:t>概率状态空间模型</a:t>
            </a:r>
            <a:r>
              <a:rPr lang="en-US" altLang="zh-CN" b="0">
                <a:solidFill>
                  <a:srgbClr val="0000FF"/>
                </a:solidFill>
              </a:rPr>
              <a:t> </a:t>
            </a:r>
          </a:p>
          <a:p>
            <a:r>
              <a:rPr lang="zh-CN" altLang="en-US">
                <a:solidFill>
                  <a:schemeClr val="tx1"/>
                </a:solidFill>
              </a:rPr>
              <a:t>线性动态系统：</a:t>
            </a:r>
            <a:r>
              <a:rPr lang="en-US" altLang="zh-CN">
                <a:solidFill>
                  <a:schemeClr val="tx1"/>
                </a:solidFill>
              </a:rPr>
              <a:t>Linear Dynamic System (LDS),aka.LG-SSM</a:t>
            </a:r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3094990"/>
            <a:ext cx="5876290" cy="297116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贝叶斯滤波的一般性框架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卡尔曼滤波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增强卡尔曼滤波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2.4 UKF</a:t>
            </a:r>
          </a:p>
          <a:p>
            <a:r>
              <a:rPr lang="en-US" altLang="zh-CN">
                <a:solidFill>
                  <a:srgbClr val="0000FF"/>
                </a:solidFill>
              </a:rPr>
              <a:t>2.5 Assume Density Filter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2.6 Gaussian Sum Filter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粒子滤波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</a:t>
            </a:r>
            <a:r>
              <a:rPr lang="en-US" altLang="zh-CN">
                <a:sym typeface="+mn-ea"/>
              </a:rPr>
              <a:t> Assumed Density Filtering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ADF</a:t>
            </a:r>
            <a:endParaRPr lang="en-US" altLang="zh-CN"/>
          </a:p>
          <a:p>
            <a:r>
              <a:rPr lang="en-US" altLang="zh-CN">
                <a:solidFill>
                  <a:schemeClr val="tx1"/>
                </a:solidFill>
              </a:rPr>
              <a:t>exact update, approximate posterior</a:t>
            </a:r>
          </a:p>
          <a:p>
            <a:r>
              <a:rPr lang="en-US" altLang="zh-CN">
                <a:solidFill>
                  <a:schemeClr val="tx1"/>
                </a:solidFill>
              </a:rPr>
              <a:t>moment matching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 ADF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 ADF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 ADF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 ADF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</a:t>
            </a:r>
            <a:r>
              <a:rPr lang="en-US" altLang="zh-CN">
                <a:sym typeface="+mn-ea"/>
              </a:rPr>
              <a:t> Assumed Density Filtering (ADF)</a:t>
            </a:r>
            <a:endParaRPr lang="en-US" altLang="zh-CN"/>
          </a:p>
          <a:p>
            <a:r>
              <a:rPr lang="en-US" altLang="zh-CN"/>
              <a:t>exact update, approximate posterior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</a:t>
            </a:r>
            <a:r>
              <a:rPr lang="en-US" altLang="zh-CN">
                <a:sym typeface="+mn-ea"/>
              </a:rPr>
              <a:t> Assumed Density Filtering (ADF)</a:t>
            </a:r>
            <a:endParaRPr lang="en-US" altLang="zh-CN"/>
          </a:p>
          <a:p>
            <a:r>
              <a:rPr lang="en-US" altLang="zh-CN"/>
              <a:t>exact update, approximate posterior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1.1 </a:t>
            </a:r>
            <a:r>
              <a:rPr lang="zh-CN" altLang="en-US">
                <a:sym typeface="+mn-ea"/>
              </a:rPr>
              <a:t>概率状态空间模型</a:t>
            </a:r>
            <a:endParaRPr lang="en-US" altLang="zh-CN" b="0">
              <a:solidFill>
                <a:srgbClr val="FF0000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Stationary LDS</a:t>
            </a:r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3053715"/>
            <a:ext cx="5697855" cy="288099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r>
              <a:rPr lang="en-US" altLang="zh-CN">
                <a:sym typeface="+mn-ea"/>
              </a:rPr>
              <a:t>: Assumed Density Filtering (ADF)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predict-update-project cycle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r>
              <a:rPr lang="en-US" altLang="zh-CN">
                <a:sym typeface="+mn-ea"/>
              </a:rPr>
              <a:t>: Assumed Density Filtering (ADF)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project:</a:t>
            </a:r>
          </a:p>
          <a:p>
            <a:r>
              <a:rPr lang="en-US" altLang="zh-CN"/>
              <a:t>if q is in the exponential family, one can show that this KL minimization can be done by </a:t>
            </a:r>
            <a:r>
              <a:rPr lang="en-US" altLang="zh-CN" b="1">
                <a:solidFill>
                  <a:srgbClr val="FF0000"/>
                </a:solidFill>
              </a:rPr>
              <a:t>moment matching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r>
              <a:rPr lang="en-US" altLang="zh-CN">
                <a:sym typeface="+mn-ea"/>
              </a:rPr>
              <a:t>: Assumed Density Filtering (ADF)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exact update, approximate posterior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 ADF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贝叶斯滤波的一般性框架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卡尔曼滤波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增强卡尔曼滤波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2.4 UKF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2.5 Assume Density Filter</a:t>
            </a:r>
          </a:p>
          <a:p>
            <a:r>
              <a:rPr lang="en-US" altLang="zh-CN">
                <a:solidFill>
                  <a:srgbClr val="0000FF"/>
                </a:solidFill>
              </a:rPr>
              <a:t>2.6 Gaussian Sum Filter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粒子滤波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滤波： </a:t>
            </a:r>
            <a:r>
              <a:rPr lang="en-US" altLang="zh-CN">
                <a:sym typeface="+mn-ea"/>
              </a:rPr>
              <a:t>Hybrid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Switching Linear Dynamic System (S-LDS) = HMM+LG-SSM</a:t>
            </a:r>
          </a:p>
          <a:p>
            <a:r>
              <a:rPr lang="en-US" altLang="zh-CN"/>
              <a:t>Jumping Markov Linear System</a:t>
            </a:r>
          </a:p>
          <a:p>
            <a:r>
              <a:rPr lang="en-US" altLang="zh-CN"/>
              <a:t>Switching State Space Model (SSSM)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3569970"/>
            <a:ext cx="6626860" cy="1381125"/>
          </a:xfrm>
          <a:prstGeom prst="rect">
            <a:avLst/>
          </a:prstGeom>
        </p:spPr>
      </p:pic>
      <p:graphicFrame>
        <p:nvGraphicFramePr>
          <p:cNvPr id="5" name="对象 4"/>
          <p:cNvGraphicFramePr/>
          <p:nvPr/>
        </p:nvGraphicFramePr>
        <p:xfrm>
          <a:off x="8404860" y="2428875"/>
          <a:ext cx="3217545" cy="3383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8" r:id="rId4" imgW="3215005" imgH="3381375" progId="Paint.Picture">
                  <p:embed/>
                </p:oleObj>
              </mc:Choice>
              <mc:Fallback>
                <p:oleObj r:id="rId4" imgW="3215005" imgH="33813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04860" y="2428875"/>
                        <a:ext cx="3217545" cy="3383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滤波：</a:t>
            </a:r>
            <a:r>
              <a:rPr lang="en-US" altLang="zh-CN">
                <a:sym typeface="+mn-ea"/>
              </a:rPr>
              <a:t>SSSM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Exact inference is computationally intractable</a:t>
            </a:r>
          </a:p>
        </p:txBody>
      </p:sp>
      <p:pic>
        <p:nvPicPr>
          <p:cNvPr id="4" name="图片 3" descr="1T}K8{HE033`6JU7BRH5W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2740"/>
            <a:ext cx="9938385" cy="111315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滤波：</a:t>
            </a:r>
            <a:r>
              <a:rPr lang="en-US" altLang="zh-CN">
                <a:sym typeface="+mn-ea"/>
              </a:rPr>
              <a:t>SSSM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Gaussian Sum Filter</a:t>
            </a:r>
          </a:p>
          <a:p>
            <a:endParaRPr lang="en-US" altLang="zh-CN"/>
          </a:p>
        </p:txBody>
      </p:sp>
      <p:pic>
        <p:nvPicPr>
          <p:cNvPr id="4" name="图片 3" descr="QJ)0Q_B93@GH{WA@40_QC`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" y="3016250"/>
            <a:ext cx="9544050" cy="1240790"/>
          </a:xfrm>
          <a:prstGeom prst="rect">
            <a:avLst/>
          </a:prstGeom>
        </p:spPr>
      </p:pic>
      <p:pic>
        <p:nvPicPr>
          <p:cNvPr id="5" name="图片 4" descr="ORP_E51Q0ODHMXMF7O_LC}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85" y="1825625"/>
            <a:ext cx="5245100" cy="782955"/>
          </a:xfrm>
          <a:prstGeom prst="rect">
            <a:avLst/>
          </a:prstGeom>
        </p:spPr>
      </p:pic>
      <p:pic>
        <p:nvPicPr>
          <p:cNvPr id="6" name="图片 5" descr="7U)~T1%%FWXE]`8IB8H1`0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890" y="5304155"/>
            <a:ext cx="6424295" cy="824865"/>
          </a:xfrm>
          <a:prstGeom prst="rect">
            <a:avLst/>
          </a:prstGeom>
        </p:spPr>
      </p:pic>
      <p:pic>
        <p:nvPicPr>
          <p:cNvPr id="7" name="图片 6" descr="1T}K8{HE033`6JU7BRH5W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40" y="4043680"/>
            <a:ext cx="9938385" cy="111315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Y[M@~[$4$E`YWN14@7%4G9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3110"/>
            <a:ext cx="3441700" cy="455168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2.6 Gaussian Sum Filter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1.1 </a:t>
            </a:r>
            <a:r>
              <a:rPr lang="zh-CN" altLang="en-US">
                <a:sym typeface="+mn-ea"/>
              </a:rPr>
              <a:t>概率状态空间模型</a:t>
            </a:r>
            <a:endParaRPr lang="zh-CN" altLang="en-US"/>
          </a:p>
          <a:p>
            <a:r>
              <a:rPr lang="zh-CN" altLang="en-US" sz="2800">
                <a:solidFill>
                  <a:schemeClr val="tx1"/>
                </a:solidFill>
              </a:rPr>
              <a:t>掌握等式与概率分布之间的相互转换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584785"/>
              </p:ext>
            </p:extLst>
          </p:nvPr>
        </p:nvGraphicFramePr>
        <p:xfrm>
          <a:off x="12586335" y="4441824"/>
          <a:ext cx="7529195" cy="2499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r:id="rId4" imgW="7529195" imgH="2499995" progId="Paint.Picture">
                  <p:embed/>
                </p:oleObj>
              </mc:Choice>
              <mc:Fallback>
                <p:oleObj r:id="rId4" imgW="7529195" imgH="249999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6335" y="4441824"/>
                        <a:ext cx="7529195" cy="2499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72025" y="5160962"/>
            <a:ext cx="4125293" cy="1780857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7201535"/>
            <a:ext cx="3865880" cy="2622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r>
              <a:rPr lang="en-US" altLang="zh-CN">
                <a:sym typeface="+mn-ea"/>
              </a:rPr>
              <a:t>: Gaussian Sum Filtering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GSF can be considered a form of 'analytical particle filtering'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2.6 Gaussian Sum Filter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2.6 Gaussian Sum Filter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r>
              <a:rPr lang="en-US" altLang="zh-CN">
                <a:sym typeface="+mn-ea"/>
              </a:rPr>
              <a:t>: Gaussian Sum Smoothing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贝叶斯滤波的一般性框架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卡尔曼滤波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增强卡尔曼滤波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2.4 UKF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2.5 Assume Density Filter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2.6 Gaussian Sum Filter</a:t>
            </a:r>
          </a:p>
          <a:p>
            <a:r>
              <a:rPr lang="en-US" altLang="zh-CN">
                <a:solidFill>
                  <a:srgbClr val="0000FF"/>
                </a:solidFill>
              </a:rPr>
              <a:t>2.7  </a:t>
            </a:r>
            <a:r>
              <a:rPr lang="zh-CN" altLang="en-US">
                <a:solidFill>
                  <a:srgbClr val="0000FF"/>
                </a:solidFill>
              </a:rPr>
              <a:t>粒子滤波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FF"/>
                </a:solidFill>
                <a:sym typeface="+mn-ea"/>
              </a:rPr>
              <a:t>2.7 </a:t>
            </a:r>
            <a:r>
              <a:rPr lang="zh-CN" altLang="en-US">
                <a:solidFill>
                  <a:srgbClr val="0000FF"/>
                </a:solidFill>
                <a:sym typeface="+mn-ea"/>
              </a:rPr>
              <a:t>粒子滤波</a:t>
            </a:r>
          </a:p>
          <a:p>
            <a:r>
              <a:rPr lang="en-US" altLang="zh-CN">
                <a:solidFill>
                  <a:srgbClr val="FF0000"/>
                </a:solidFill>
              </a:rPr>
              <a:t>2.7.1 </a:t>
            </a:r>
            <a:r>
              <a:rPr lang="zh-CN" altLang="en-US">
                <a:solidFill>
                  <a:srgbClr val="FF0000"/>
                </a:solidFill>
              </a:rPr>
              <a:t>模特卡洛逼近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重要性采样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序贯重要性采样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2.7.4.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序贯重要性重采样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2.7.5 Rao-Blackwellized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粒子滤波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FF"/>
                </a:solidFill>
                <a:sym typeface="+mn-ea"/>
              </a:rPr>
              <a:t>2.7.1 </a:t>
            </a:r>
            <a:r>
              <a:rPr lang="zh-CN" altLang="en-US">
                <a:sym typeface="+mn-ea"/>
              </a:rPr>
              <a:t>蒙特</a:t>
            </a:r>
            <a:r>
              <a:rPr lang="zh-CN" altLang="en-US">
                <a:solidFill>
                  <a:srgbClr val="0000FF"/>
                </a:solidFill>
                <a:sym typeface="+mn-ea"/>
              </a:rPr>
              <a:t>卡洛逼近</a:t>
            </a:r>
          </a:p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贝叶斯推理中的推理问题可以简化为求解下列后验分布的期望</a:t>
            </a:r>
          </a:p>
          <a:p>
            <a:endParaRPr lang="zh-CN" altLang="en-US" sz="2800">
              <a:solidFill>
                <a:schemeClr val="tx1"/>
              </a:solidFill>
              <a:sym typeface="+mn-ea"/>
            </a:endParaRPr>
          </a:p>
          <a:p>
            <a:endParaRPr lang="zh-CN" altLang="en-US" sz="2800">
              <a:solidFill>
                <a:schemeClr val="tx1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蒙特卡洛为积分计算提供了一种近似方法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" y="2920365"/>
            <a:ext cx="6626225" cy="932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515485"/>
            <a:ext cx="496697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1.1 </a:t>
            </a:r>
            <a:r>
              <a:rPr lang="zh-CN" altLang="en-US">
                <a:sym typeface="+mn-ea"/>
              </a:rPr>
              <a:t>概率状态空间模型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练习：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等式与概率分布之间的相互转换</a:t>
            </a:r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032760" y="7201535"/>
          <a:ext cx="7529195" cy="2499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r:id="rId3" imgW="7529195" imgH="2499995" progId="Paint.Picture">
                  <p:embed/>
                </p:oleObj>
              </mc:Choice>
              <mc:Fallback>
                <p:oleObj r:id="rId3" imgW="7529195" imgH="249999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760" y="7201535"/>
                        <a:ext cx="7529195" cy="2499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75" y="3144520"/>
            <a:ext cx="6028055" cy="2668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2.7.1 </a:t>
            </a:r>
            <a:r>
              <a:rPr lang="zh-CN" altLang="en-US">
                <a:sym typeface="+mn-ea"/>
              </a:rPr>
              <a:t>蒙特卡洛逼近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52035" y="38112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举例说明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2.7.1 </a:t>
            </a:r>
            <a:r>
              <a:rPr lang="zh-CN" altLang="en-US">
                <a:sym typeface="+mn-ea"/>
              </a:rPr>
              <a:t>蒙特卡洛逼近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52035" y="3811270"/>
            <a:ext cx="2702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什么样的分布</a:t>
            </a:r>
            <a:r>
              <a:rPr lang="zh-CN" altLang="en-US" b="1">
                <a:solidFill>
                  <a:schemeClr val="tx1"/>
                </a:solidFill>
              </a:rPr>
              <a:t>不好采样</a:t>
            </a:r>
            <a:r>
              <a:rPr lang="zh-CN" altLang="en-US"/>
              <a:t>？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2.7 </a:t>
            </a:r>
            <a:r>
              <a:rPr lang="zh-CN" altLang="en-US">
                <a:sym typeface="+mn-ea"/>
              </a:rPr>
              <a:t>粒子滤波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2.7.1 MCMC</a:t>
            </a:r>
          </a:p>
          <a:p>
            <a:r>
              <a:rPr lang="en-US" altLang="zh-CN">
                <a:solidFill>
                  <a:srgbClr val="FF0000"/>
                </a:solidFill>
              </a:rPr>
              <a:t>2.7.2 </a:t>
            </a:r>
            <a:r>
              <a:rPr lang="zh-CN" altLang="en-US">
                <a:solidFill>
                  <a:srgbClr val="FF0000"/>
                </a:solidFill>
              </a:rPr>
              <a:t>重要性采样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序贯重要性采样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2.7.4.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序贯重要性重采样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2.7.5 Rao-Blackwellized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粒子滤波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FF"/>
                </a:solidFill>
                <a:sym typeface="+mn-ea"/>
              </a:rPr>
              <a:t>2.7.2 </a:t>
            </a:r>
            <a:r>
              <a:rPr lang="zh-CN" altLang="en-US">
                <a:solidFill>
                  <a:srgbClr val="0000FF"/>
                </a:solidFill>
                <a:sym typeface="+mn-ea"/>
              </a:rPr>
              <a:t>重要性采样</a:t>
            </a: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" y="2477135"/>
            <a:ext cx="11777345" cy="376237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2.7.2 </a:t>
            </a:r>
            <a:r>
              <a:rPr lang="zh-CN" altLang="en-US">
                <a:sym typeface="+mn-ea"/>
              </a:rPr>
              <a:t>重要性采样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后验概率密度如何计算？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6050"/>
            <a:ext cx="10058400" cy="5376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2.7.2 </a:t>
            </a:r>
            <a:r>
              <a:rPr lang="zh-CN" altLang="en-US">
                <a:sym typeface="+mn-ea"/>
              </a:rPr>
              <a:t>重要性采样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3131185"/>
            <a:ext cx="5730875" cy="2663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5" y="3224530"/>
            <a:ext cx="5949950" cy="257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2.7.2 </a:t>
            </a:r>
            <a:r>
              <a:rPr lang="zh-CN" altLang="en-US">
                <a:sym typeface="+mn-ea"/>
              </a:rPr>
              <a:t>重要性采样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举例？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模型的性质</a:t>
            </a:r>
          </a:p>
          <a:p>
            <a:r>
              <a:rPr lang="zh-CN" altLang="en-US">
                <a:solidFill>
                  <a:schemeClr val="tx1"/>
                </a:solidFill>
              </a:rPr>
              <a:t>马尔科夫性质</a:t>
            </a:r>
            <a:r>
              <a:rPr lang="en-US" altLang="zh-CN">
                <a:solidFill>
                  <a:schemeClr val="tx1"/>
                </a:solidFill>
              </a:rPr>
              <a:t>1</a:t>
            </a: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85" y="1907540"/>
            <a:ext cx="5770245" cy="8058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45" y="3051175"/>
            <a:ext cx="696214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2.7 </a:t>
            </a:r>
            <a:r>
              <a:rPr lang="zh-CN" altLang="en-US">
                <a:sym typeface="+mn-ea"/>
              </a:rPr>
              <a:t>粒子滤波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2.7.1 MCMC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重要性采样</a:t>
            </a:r>
          </a:p>
          <a:p>
            <a:r>
              <a:rPr lang="en-US" altLang="zh-CN">
                <a:solidFill>
                  <a:srgbClr val="FF0000"/>
                </a:solidFill>
              </a:rPr>
              <a:t>2.7.3 </a:t>
            </a:r>
            <a:r>
              <a:rPr lang="zh-CN" altLang="en-US">
                <a:solidFill>
                  <a:srgbClr val="FF0000"/>
                </a:solidFill>
              </a:rPr>
              <a:t>序贯重要性采样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2.7.4.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序贯重要性重采样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2.7.5 Rao-Blackwellized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粒子滤波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2.7.3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序贯重要性采样</a:t>
            </a:r>
          </a:p>
          <a:p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序贯重要性采样（</a:t>
            </a:r>
            <a:r>
              <a:rPr lang="en-US" altLang="zh-CN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Sequential Importance Sampling, SIS)</a:t>
            </a:r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是重要性采样的一种</a:t>
            </a:r>
            <a:r>
              <a:rPr lang="zh-CN" altLang="en-US">
                <a:solidFill>
                  <a:srgbClr val="0000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序列形式</a:t>
            </a:r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，利用</a:t>
            </a:r>
            <a:r>
              <a:rPr lang="en-US" altLang="zh-CN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SIS</a:t>
            </a:r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算法可对一般状态空间模型的滤波分布进行重要性采样。</a:t>
            </a:r>
          </a:p>
          <a:p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</a:rPr>
              <a:t>SIS</a:t>
            </a:r>
            <a:r>
              <a:rPr lang="zh-CN" altLang="en-US">
                <a:solidFill>
                  <a:schemeClr val="tx1"/>
                </a:solidFill>
              </a:rPr>
              <a:t>利用带权重的粒子集表示滤波分布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5145405"/>
            <a:ext cx="7194550" cy="107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2.7.3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序贯重要性采样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算法推导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1. </a:t>
            </a:r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后验分布有没有递归形式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2. </a:t>
            </a:r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权重有没有递归形式</a:t>
            </a: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130675"/>
            <a:ext cx="8123555" cy="79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95" y="5172075"/>
            <a:ext cx="8092440" cy="1088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70" y="1577340"/>
            <a:ext cx="3084195" cy="2364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2.7.3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算法推导：后验分布的递归形式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3074670"/>
            <a:ext cx="8731250" cy="376936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2.7.3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算法推导：权重的递归形式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3093085"/>
            <a:ext cx="10673715" cy="362775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2.7.3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page90-91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2.7.3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序贯重要性采样</a:t>
            </a:r>
            <a:endParaRPr lang="zh-CN" alt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2.7.3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假设重要性分布满足马尔科夫性质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具体的重要性分布如何选择？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15" y="3288030"/>
            <a:ext cx="9732645" cy="142684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2.7.3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退化现象</a:t>
            </a: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    几乎所有的粒子的权值为</a:t>
            </a:r>
            <a:r>
              <a:rPr lang="en-US" altLang="zh-CN">
                <a:solidFill>
                  <a:schemeClr val="tx1"/>
                </a:solidFill>
              </a:rPr>
              <a:t>0</a:t>
            </a:r>
            <a:r>
              <a:rPr lang="zh-CN" altLang="en-US">
                <a:solidFill>
                  <a:schemeClr val="tx1"/>
                </a:solidFill>
              </a:rPr>
              <a:t>或者接近</a:t>
            </a:r>
            <a:r>
              <a:rPr lang="en-US" altLang="zh-CN">
                <a:solidFill>
                  <a:schemeClr val="tx1"/>
                </a:solidFill>
              </a:rPr>
              <a:t>0.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81755" y="3792220"/>
            <a:ext cx="1554480" cy="9220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/>
              <a:t>实验为证？</a:t>
            </a:r>
          </a:p>
          <a:p>
            <a:r>
              <a:rPr lang="zh-CN" altLang="en-US"/>
              <a:t>举例说明？？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2.7 </a:t>
            </a:r>
            <a:r>
              <a:rPr lang="zh-CN" altLang="en-US">
                <a:sym typeface="+mn-ea"/>
              </a:rPr>
              <a:t>粒子滤波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2.7.1 MCMC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重要性采样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序贯重要性采样</a:t>
            </a:r>
          </a:p>
          <a:p>
            <a:r>
              <a:rPr lang="en-US" altLang="zh-CN">
                <a:solidFill>
                  <a:srgbClr val="FF0000"/>
                </a:solidFill>
              </a:rPr>
              <a:t>2.7.4. </a:t>
            </a:r>
            <a:r>
              <a:rPr lang="zh-CN" altLang="en-US">
                <a:solidFill>
                  <a:srgbClr val="FF0000"/>
                </a:solidFill>
              </a:rPr>
              <a:t>序贯重要性重采样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2.7.5 Rao-Blackwellized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粒子滤波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模型的性质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马尔科夫性质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</a:p>
          <a:p>
            <a:pPr marL="0" indent="0">
              <a:buNone/>
            </a:pPr>
            <a:endParaRPr lang="zh-CN" altLang="en-US">
              <a:solidFill>
                <a:srgbClr val="0000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140" y="2030730"/>
            <a:ext cx="5761355" cy="8420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90" y="3115310"/>
            <a:ext cx="671766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5965"/>
          </a:xfrm>
        </p:spPr>
        <p:txBody>
          <a:bodyPr>
            <a:normAutofit fontScale="97500" lnSpcReduction="10000"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2.7.4.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序贯重要性重采样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重采样的思想： 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舍去权值极小的粒子，复制权值较大的粒子；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>
                <a:solidFill>
                  <a:schemeClr val="tx1"/>
                </a:solidFill>
              </a:rPr>
              <a:t>粒子滤波器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在序贯重要性采样算法中增加一步重采样的算法，称为粒子滤波器（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Particle Filtering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）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重采样算法不是在每一时刻都执行，而是只在</a:t>
            </a:r>
            <a:r>
              <a:rPr lang="zh-CN" altLang="en-US">
                <a:solidFill>
                  <a:srgbClr val="0000FF"/>
                </a:solidFill>
                <a:latin typeface="华文楷体" panose="02010600040101010101" charset="-122"/>
                <a:ea typeface="华文楷体" panose="02010600040101010101" charset="-122"/>
              </a:rPr>
              <a:t>需要时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执行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自适应重采样：粒子的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“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有效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”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数量通过粒子权重的方差进行估计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30" y="5429250"/>
            <a:ext cx="6480810" cy="116649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2.7.4.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序贯重要性重采样</a:t>
            </a:r>
          </a:p>
          <a:p>
            <a:pPr marL="0" indent="0">
              <a:buNone/>
            </a:pP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    SIR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算法的性能依赖于重要性分布的选择；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</a:rPr>
              <a:t>如何选择重要性分布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原则：易于抽取样本，且能够计算样本点的概率密度；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方差最优重要性分布为：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4538980"/>
            <a:ext cx="8974455" cy="115760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2.7.4.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序贯重要性重采样</a:t>
            </a:r>
          </a:p>
          <a:p>
            <a:pPr marL="0" indent="0">
              <a:buNone/>
            </a:pP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    SIR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算法的性能依赖于重要性分布的选择；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</a:rPr>
              <a:t>如何选择重要性分布</a:t>
            </a:r>
          </a:p>
          <a:p>
            <a:pPr marL="0" indent="0">
              <a:buNone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如果重要性分布不能直接实现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可以通过局部线性化（比如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EKF,UKF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）得到。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在重采样后，使用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Metropolis-Hastings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算法对分布结果进行平滑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>
                <a:solidFill>
                  <a:schemeClr val="tx1"/>
                </a:solidFill>
              </a:rPr>
              <a:t>重要性分布会引起粒子滤波发散，谨慎使用</a:t>
            </a:r>
            <a:endParaRPr lang="zh-CN" altLang="en-US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815" y="515620"/>
            <a:ext cx="7948295" cy="102489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2.7.4.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序贯重要性重采样</a:t>
            </a:r>
          </a:p>
          <a:p>
            <a:r>
              <a:rPr lang="zh-CN" altLang="en-US">
                <a:solidFill>
                  <a:srgbClr val="0000FF"/>
                </a:solidFill>
              </a:rPr>
              <a:t>自举滤波：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使用动态模型作为重要性分布</a:t>
            </a:r>
          </a:p>
          <a:p>
            <a:pPr marL="0" indent="0">
              <a:buNone/>
            </a:pPr>
            <a:endParaRPr lang="zh-CN" altLang="en-US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55" y="3081655"/>
            <a:ext cx="8321675" cy="3213735"/>
          </a:xfrm>
          <a:prstGeom prst="rect">
            <a:avLst/>
          </a:prstGeom>
          <a:ln w="28575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2.7.4.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序贯重要性重采样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>
                <a:solidFill>
                  <a:srgbClr val="0000FF"/>
                </a:solidFill>
                <a:sym typeface="+mn-ea"/>
              </a:rPr>
              <a:t>自举滤波器算法分析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优点：容易实现；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缺点：计算效率低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需要大量的样本来估计结果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每一个步骤都需要执行一次重采样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动态模型的低噪声会引起样本枯竭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2.7 </a:t>
            </a:r>
            <a:r>
              <a:rPr lang="zh-CN" altLang="en-US">
                <a:sym typeface="+mn-ea"/>
              </a:rPr>
              <a:t>粒子滤波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2.7.1 MCMC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重要性采样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序贯重要性采样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2.7.4.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序贯重要性重采样</a:t>
            </a:r>
          </a:p>
          <a:p>
            <a:r>
              <a:rPr lang="en-US" altLang="zh-CN">
                <a:solidFill>
                  <a:srgbClr val="FF0000"/>
                </a:solidFill>
              </a:rPr>
              <a:t>2.7.5 Rao-Blackwellized</a:t>
            </a:r>
            <a:r>
              <a:rPr lang="zh-CN" altLang="en-US">
                <a:solidFill>
                  <a:srgbClr val="FF0000"/>
                </a:solidFill>
              </a:rPr>
              <a:t>粒子滤波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2.7.5 Rao-Blackwellized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粒子滤波</a:t>
            </a:r>
          </a:p>
          <a:p>
            <a:r>
              <a:rPr lang="en-US" altLang="zh-CN">
                <a:solidFill>
                  <a:schemeClr val="tx1"/>
                </a:solidFill>
              </a:rPr>
              <a:t>Rao-Blackwellized Particle Filter, RBPF</a:t>
            </a:r>
          </a:p>
          <a:p>
            <a:r>
              <a:rPr lang="en-US" altLang="zh-CN">
                <a:solidFill>
                  <a:schemeClr val="tx1"/>
                </a:solidFill>
              </a:rPr>
              <a:t>Mixture Kalman Filter, MKF,</a:t>
            </a:r>
            <a:r>
              <a:rPr lang="zh-CN" altLang="en-US">
                <a:solidFill>
                  <a:schemeClr val="tx1"/>
                </a:solidFill>
              </a:rPr>
              <a:t>混合卡尔曼滤波</a:t>
            </a:r>
          </a:p>
          <a:p>
            <a:r>
              <a:rPr lang="zh-CN" altLang="en-US">
                <a:solidFill>
                  <a:srgbClr val="0000FF"/>
                </a:solidFill>
              </a:rPr>
              <a:t>思想</a:t>
            </a:r>
          </a:p>
          <a:p>
            <a:pPr marL="0" indent="0">
              <a:buNone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     对部分滤波方程计算解析解，而其他的方程则用蒙特卡洛采样代替纯采样进行估计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2.7.5 Rao-Blackwellized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粒子滤波</a:t>
            </a:r>
          </a:p>
          <a:p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常见的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Rao-Blackwellized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粒子滤波是指线性高斯条件分布的边缘化滤波</a:t>
            </a:r>
            <a:endParaRPr lang="en-US" altLang="zh-CN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35" y="3285490"/>
            <a:ext cx="917829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模型的性质</a:t>
            </a:r>
            <a:endParaRPr lang="zh-CN" altLang="en-US">
              <a:solidFill>
                <a:srgbClr val="0000FF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effectLst/>
                <a:sym typeface="+mn-ea"/>
              </a:rPr>
              <a:t>量测量之间的条件独立性</a:t>
            </a:r>
            <a:endParaRPr lang="zh-CN" alt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0000FF"/>
              </a:solidFill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5955665" y="2066925"/>
          <a:ext cx="4291965" cy="93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r:id="rId3" imgW="1574800" imgH="279400" progId="Equation.DSMT4">
                  <p:embed/>
                </p:oleObj>
              </mc:Choice>
              <mc:Fallback>
                <p:oleObj r:id="rId3" imgW="1574800" imgH="2794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5665" y="2066925"/>
                        <a:ext cx="4291965" cy="934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25" y="3322955"/>
            <a:ext cx="6907530" cy="293179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2.7.5 Rao-Blackwellized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粒子滤波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算法推导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5" y="3049270"/>
            <a:ext cx="10780395" cy="291274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2211070"/>
            <a:ext cx="10510520" cy="45358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2.7.5 Rao-Blackwellized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粒子滤波</a:t>
            </a:r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2.7.5 Rao-Blackwellized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粒子滤波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317115"/>
            <a:ext cx="12107545" cy="459232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zh-CN" altLang="en-US" b="1">
                <a:solidFill>
                  <a:schemeClr val="bg1">
                    <a:lumMod val="75000"/>
                  </a:schemeClr>
                </a:solidFill>
              </a:rPr>
              <a:t>模型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滤波</a:t>
            </a:r>
          </a:p>
          <a:p>
            <a:pPr marL="0" indent="0">
              <a:buNone/>
            </a:pPr>
            <a:r>
              <a:rPr lang="en-US" altLang="zh-CN" b="1">
                <a:solidFill>
                  <a:srgbClr val="0000FF"/>
                </a:solidFill>
              </a:rPr>
              <a:t>3.</a:t>
            </a:r>
            <a:r>
              <a:rPr lang="zh-CN" altLang="en-US" b="1">
                <a:solidFill>
                  <a:srgbClr val="0000FF"/>
                </a:solidFill>
              </a:rPr>
              <a:t>平滑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学习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应用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94585" y="2945765"/>
            <a:ext cx="412178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3.1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贝叶斯平滑方程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3.2 RTS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平滑器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3.3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双滤波平滑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3.4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扩展平滑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3.5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无迹平滑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3.6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广义高斯平滑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3.7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粒子平滑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FF"/>
                </a:solidFill>
              </a:rPr>
              <a:t>3.1 </a:t>
            </a:r>
            <a:r>
              <a:rPr lang="zh-CN" altLang="en-US">
                <a:solidFill>
                  <a:srgbClr val="0000FF"/>
                </a:solidFill>
              </a:rPr>
              <a:t>贝叶斯平滑方程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3.2 RTS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平滑器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双滤波平滑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3.4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扩展平滑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3.5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无迹平滑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3.6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广义高斯平滑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3.7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粒子平滑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模型的性质</a:t>
            </a:r>
            <a:endParaRPr lang="zh-CN" altLang="en-US">
              <a:solidFill>
                <a:srgbClr val="0000FF"/>
              </a:solidFill>
            </a:endParaRPr>
          </a:p>
          <a:p>
            <a:r>
              <a:rPr lang="zh-CN" altLang="en-US" sz="2800">
                <a:solidFill>
                  <a:schemeClr val="tx1"/>
                </a:solidFill>
                <a:effectLst/>
              </a:rPr>
              <a:t>量测量之间的条件独立性</a:t>
            </a:r>
          </a:p>
          <a:p>
            <a:pPr marL="0" indent="0">
              <a:buNone/>
            </a:pPr>
            <a:endParaRPr lang="zh-CN" altLang="en-US">
              <a:solidFill>
                <a:srgbClr val="0000FF"/>
              </a:solidFill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85" y="3188970"/>
            <a:ext cx="7010400" cy="268351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贝叶斯平滑方程</a:t>
            </a:r>
          </a:p>
          <a:p>
            <a:r>
              <a:rPr lang="en-US" altLang="zh-CN">
                <a:solidFill>
                  <a:srgbClr val="0000FF"/>
                </a:solidFill>
              </a:rPr>
              <a:t>3.2 RTS</a:t>
            </a:r>
            <a:r>
              <a:rPr lang="zh-CN" altLang="en-US">
                <a:solidFill>
                  <a:srgbClr val="0000FF"/>
                </a:solidFill>
              </a:rPr>
              <a:t>平滑器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双滤波平滑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3.4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扩展平滑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3.5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无迹平滑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3.6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广义高斯平滑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3.7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粒子平滑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贝叶斯平滑方程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3.2 RTS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平滑器</a:t>
            </a:r>
          </a:p>
          <a:p>
            <a:r>
              <a:rPr lang="en-US" altLang="zh-CN">
                <a:solidFill>
                  <a:srgbClr val="0000FF"/>
                </a:solidFill>
              </a:rPr>
              <a:t>3.3 </a:t>
            </a:r>
            <a:r>
              <a:rPr lang="zh-CN" altLang="en-US">
                <a:solidFill>
                  <a:srgbClr val="0000FF"/>
                </a:solidFill>
              </a:rPr>
              <a:t>双滤波平滑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3.4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扩展平滑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3.5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无迹平滑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3.6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广义高斯平滑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3.7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粒子平滑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1.3 </a:t>
            </a:r>
            <a:r>
              <a:rPr lang="zh-CN" altLang="en-US">
                <a:sym typeface="+mn-ea"/>
              </a:rPr>
              <a:t>举例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</a:rPr>
              <a:t>例子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：路程和速度之间的关系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3192145"/>
            <a:ext cx="6349365" cy="1270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" y="4759325"/>
            <a:ext cx="5461000" cy="1950085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贝叶斯平滑方程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3.2 RTS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平滑器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双滤波平滑</a:t>
            </a:r>
          </a:p>
          <a:p>
            <a:r>
              <a:rPr lang="en-US" altLang="zh-CN">
                <a:solidFill>
                  <a:srgbClr val="0000FF"/>
                </a:solidFill>
              </a:rPr>
              <a:t>3.4 </a:t>
            </a:r>
            <a:r>
              <a:rPr lang="zh-CN" altLang="en-US">
                <a:solidFill>
                  <a:srgbClr val="0000FF"/>
                </a:solidFill>
              </a:rPr>
              <a:t>扩展平滑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3.5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无迹平滑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3.6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广义高斯平滑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3.7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粒子平滑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贝叶斯平滑方程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3.2 RTS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平滑器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双滤波平滑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3.4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扩展平滑</a:t>
            </a:r>
          </a:p>
          <a:p>
            <a:r>
              <a:rPr lang="en-US" altLang="zh-CN">
                <a:solidFill>
                  <a:srgbClr val="0000FF"/>
                </a:solidFill>
              </a:rPr>
              <a:t>3.5 </a:t>
            </a:r>
            <a:r>
              <a:rPr lang="zh-CN" altLang="en-US">
                <a:solidFill>
                  <a:srgbClr val="0000FF"/>
                </a:solidFill>
              </a:rPr>
              <a:t>无迹平滑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3.6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广义高斯平滑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3.7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粒子平滑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贝叶斯平滑方程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3.2 RTS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平滑器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双滤波平滑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3.4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扩展平滑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3.5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无迹平滑</a:t>
            </a:r>
          </a:p>
          <a:p>
            <a:r>
              <a:rPr lang="en-US" altLang="zh-CN">
                <a:solidFill>
                  <a:srgbClr val="0000FF"/>
                </a:solidFill>
              </a:rPr>
              <a:t>3.6 </a:t>
            </a:r>
            <a:r>
              <a:rPr lang="zh-CN" altLang="en-US">
                <a:solidFill>
                  <a:srgbClr val="0000FF"/>
                </a:solidFill>
              </a:rPr>
              <a:t>广义高斯平滑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3.7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粒子平滑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1.3 </a:t>
            </a:r>
            <a:r>
              <a:rPr lang="zh-CN" altLang="en-US">
                <a:sym typeface="+mn-ea"/>
              </a:rPr>
              <a:t>举例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：路程和速度之间的关系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65" y="3020695"/>
            <a:ext cx="5779135" cy="1364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65" y="4448810"/>
            <a:ext cx="5615940" cy="220472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610" y="2813050"/>
            <a:ext cx="4972050" cy="384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贝叶斯平滑方程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3.2 RTS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平滑器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3.3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双滤波平滑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3.4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扩展平滑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3.5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无迹平滑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3.6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广义高斯平滑</a:t>
            </a:r>
          </a:p>
          <a:p>
            <a:r>
              <a:rPr lang="en-US" altLang="zh-CN">
                <a:solidFill>
                  <a:srgbClr val="0000FF"/>
                </a:solidFill>
              </a:rPr>
              <a:t>3.7 </a:t>
            </a:r>
            <a:r>
              <a:rPr lang="zh-CN" altLang="en-US">
                <a:solidFill>
                  <a:srgbClr val="0000FF"/>
                </a:solidFill>
              </a:rPr>
              <a:t>粒子平滑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平滑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离散值的情况：后向算法</a:t>
            </a:r>
          </a:p>
          <a:p>
            <a:pPr marL="0" indent="0">
              <a:buNone/>
            </a:pPr>
            <a:r>
              <a:rPr lang="zh-CN" altLang="en-US"/>
              <a:t>连续值的情况：</a:t>
            </a:r>
            <a:r>
              <a:rPr lang="en-US" altLang="zh-CN"/>
              <a:t>Rauch-Tung-Striebel (RTS)</a:t>
            </a:r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Rauch-Tung-Striebel (RTS)</a:t>
            </a:r>
            <a:r>
              <a:rPr lang="zh-CN" altLang="en-US">
                <a:sym typeface="+mn-ea"/>
              </a:rPr>
              <a:t>平滑器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RTS Smoother = Kalman Smoother, </a:t>
            </a:r>
            <a:r>
              <a:rPr lang="zh-CN" altLang="en-US"/>
              <a:t>用来计算线性滤波模型的平滑闭型解</a:t>
            </a:r>
          </a:p>
          <a:p>
            <a:r>
              <a:rPr lang="en-US" altLang="zh-CN"/>
              <a:t>Analogous to Forward - Backwards Algorithm for HMM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2510155" y="3430270"/>
          <a:ext cx="6006465" cy="1974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r:id="rId3" imgW="5071745" imgH="1628775" progId="Paint.Picture">
                  <p:embed/>
                </p:oleObj>
              </mc:Choice>
              <mc:Fallback>
                <p:oleObj r:id="rId3" imgW="5071745" imgH="16287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0155" y="3430270"/>
                        <a:ext cx="6006465" cy="1974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*Derivation of RTS Smoother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Iterated Expectation and Iterated Covariance</a:t>
            </a:r>
          </a:p>
          <a:p>
            <a:r>
              <a:rPr lang="en-US" altLang="zh-CN"/>
              <a:t> Properites of MVN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6934200" y="1825625"/>
          <a:ext cx="2020570" cy="48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5" r:id="rId3" imgW="2019300" imgH="480695" progId="Paint.Picture">
                  <p:embed/>
                </p:oleObj>
              </mc:Choice>
              <mc:Fallback>
                <p:oleObj r:id="rId3" imgW="2019300" imgH="48069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4200" y="1825625"/>
                        <a:ext cx="2020570" cy="48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951855" y="2680335"/>
          <a:ext cx="3707765" cy="30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6" r:id="rId5" imgW="3705225" imgH="304800" progId="Paint.Picture">
                  <p:embed/>
                </p:oleObj>
              </mc:Choice>
              <mc:Fallback>
                <p:oleObj r:id="rId5" imgW="3705225" imgH="304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51855" y="2680335"/>
                        <a:ext cx="3707765" cy="30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28345" y="6428740"/>
            <a:ext cx="6442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http://www.columbia.edu/~gjw10/lie.pdf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厦门大学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机器学习课程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第一讲：机器学习基础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第二讲：线性分类器：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感知机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SVM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LR</a:t>
            </a: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第三讲：集成学习：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决策树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随机森林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AdaBoost</a:t>
            </a:r>
            <a:endParaRPr lang="en-US" altLang="zh-CN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第四讲：产生式模型：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NaiveBayes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HMM</a:t>
            </a: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第五讲：贝叶斯学习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第六讲：概率图模型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第七讲：深度学习</a:t>
            </a:r>
          </a:p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第八讲：动态系统</a:t>
            </a:r>
            <a:endParaRPr lang="zh-CN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2018/6/6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79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1.3 </a:t>
            </a:r>
            <a:r>
              <a:rPr lang="zh-CN" altLang="en-US">
                <a:sym typeface="+mn-ea"/>
              </a:rPr>
              <a:t>举例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：路程和速度之间的关系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" y="2957830"/>
            <a:ext cx="6214110" cy="221932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" y="5252720"/>
            <a:ext cx="7268845" cy="1542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Comparison to the F-B for HMMs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Worked with normalized distributions, conditioned on the past data or all data</a:t>
            </a:r>
          </a:p>
          <a:p>
            <a:r>
              <a:rPr lang="en-US" altLang="zh-CN"/>
              <a:t>Backward pass can not be computed independently of the forward pass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==&gt;Two filter smoothing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zh-CN" altLang="en-US" b="1">
                <a:solidFill>
                  <a:schemeClr val="bg1">
                    <a:lumMod val="75000"/>
                  </a:schemeClr>
                </a:solidFill>
              </a:rPr>
              <a:t>模型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滤波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平滑</a:t>
            </a:r>
          </a:p>
          <a:p>
            <a:pPr marL="0" indent="0">
              <a:buNone/>
            </a:pPr>
            <a:r>
              <a:rPr lang="en-US" altLang="zh-CN" b="1">
                <a:solidFill>
                  <a:srgbClr val="0000FF"/>
                </a:solidFill>
              </a:rPr>
              <a:t>4.</a:t>
            </a:r>
            <a:r>
              <a:rPr lang="zh-CN" altLang="en-US" b="1">
                <a:solidFill>
                  <a:srgbClr val="0000FF"/>
                </a:solidFill>
              </a:rPr>
              <a:t>学习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应用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93620" y="3465195"/>
            <a:ext cx="41217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4.1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基本概念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4.2 MLE/MAP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4.3 EM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4.4 MCMC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FF"/>
                </a:solidFill>
              </a:rPr>
              <a:t>4.1 </a:t>
            </a:r>
            <a:r>
              <a:rPr lang="zh-CN" altLang="en-US">
                <a:solidFill>
                  <a:srgbClr val="0000FF"/>
                </a:solidFill>
              </a:rPr>
              <a:t>基本概念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4.2 MLE/MAP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4.3 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MCMC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4.4 EM</a:t>
            </a:r>
          </a:p>
          <a:p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4.1 </a:t>
            </a:r>
            <a:r>
              <a:rPr lang="zh-CN" altLang="en-US">
                <a:sym typeface="+mn-ea"/>
              </a:rPr>
              <a:t>基本概念</a:t>
            </a:r>
          </a:p>
          <a:p>
            <a:r>
              <a:rPr lang="zh-CN" altLang="en-US">
                <a:solidFill>
                  <a:schemeClr val="tx1"/>
                </a:solidFill>
              </a:rPr>
              <a:t>当参数全部已知时，系统状态空间模型可以表示为：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15" y="3273425"/>
            <a:ext cx="6253480" cy="2665095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4.1 </a:t>
            </a:r>
            <a:r>
              <a:rPr lang="zh-CN" altLang="en-US">
                <a:sym typeface="+mn-ea"/>
              </a:rPr>
              <a:t>基本概念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当前时刻（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时刻）的完全后验分布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5" y="3601085"/>
            <a:ext cx="7985125" cy="1680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" y="2947670"/>
            <a:ext cx="9944735" cy="3900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4.1 </a:t>
            </a:r>
            <a:r>
              <a:rPr lang="zh-CN" altLang="en-US">
                <a:sym typeface="+mn-ea"/>
              </a:rPr>
              <a:t>基本概念</a:t>
            </a:r>
          </a:p>
          <a:p>
            <a:r>
              <a:rPr lang="zh-CN" altLang="en-US">
                <a:solidFill>
                  <a:schemeClr val="tx1"/>
                </a:solidFill>
              </a:rPr>
              <a:t>参数的边缘后验分布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本节内容的参数估计方法都是基于后验分布的逼近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95" y="2937510"/>
            <a:ext cx="7327900" cy="2128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4.1 </a:t>
            </a:r>
            <a:r>
              <a:rPr lang="zh-CN" altLang="en-US">
                <a:sym typeface="+mn-ea"/>
              </a:rPr>
              <a:t>基本概念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参数的后验估计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0" y="3169920"/>
            <a:ext cx="7830185" cy="300736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4.1 </a:t>
            </a:r>
            <a:r>
              <a:rPr lang="zh-CN" altLang="en-US">
                <a:sym typeface="+mn-ea"/>
              </a:rPr>
              <a:t>基本概念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参数的后验估计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014980"/>
            <a:ext cx="10477500" cy="343281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4.1 </a:t>
            </a:r>
            <a:r>
              <a:rPr lang="zh-CN" altLang="en-US">
                <a:sym typeface="+mn-ea"/>
              </a:rPr>
              <a:t>基本概念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参数后验分布的能量函数</a:t>
            </a:r>
          </a:p>
          <a:p>
            <a:pPr marL="0" indent="0">
              <a:buNone/>
            </a:pP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   在参数估计中，通常选用更为方便的非归一化负对数后验分布或能量函数，替代边缘似然概率或者边缘后验分布</a:t>
            </a:r>
          </a:p>
          <a:p>
            <a:pPr algn="l"/>
            <a:r>
              <a:rPr lang="zh-CN" altLang="en-US">
                <a:solidFill>
                  <a:schemeClr val="tx1"/>
                </a:solidFill>
              </a:rPr>
              <a:t>能量函数的定义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4526280"/>
            <a:ext cx="8016240" cy="1112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概率状态空间模型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3245"/>
            <a:ext cx="10515600" cy="4351338"/>
          </a:xfrm>
        </p:spPr>
        <p:txBody>
          <a:bodyPr/>
          <a:lstStyle/>
          <a:p>
            <a:r>
              <a:rPr lang="en-US" altLang="zh-CN">
                <a:sym typeface="+mn-ea"/>
              </a:rPr>
              <a:t>1.3 </a:t>
            </a:r>
            <a:r>
              <a:rPr lang="zh-CN" altLang="en-US">
                <a:sym typeface="+mn-ea"/>
              </a:rPr>
              <a:t>举例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tx1"/>
                </a:solidFill>
              </a:rPr>
              <a:t>高斯随机游走模型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1280160" y="3089275"/>
          <a:ext cx="6210935" cy="139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1" r:id="rId3" imgW="2679700" imgH="508000" progId="Equation.DSMT4">
                  <p:embed/>
                </p:oleObj>
              </mc:Choice>
              <mc:Fallback>
                <p:oleObj r:id="rId3" imgW="2679700" imgH="5080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0160" y="3089275"/>
                        <a:ext cx="6210935" cy="139509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281430" y="4540250"/>
          <a:ext cx="6210935" cy="2093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2" r:id="rId5" imgW="5018405" imgH="1510030" progId="Equation.DSMT4">
                  <p:embed/>
                </p:oleObj>
              </mc:Choice>
              <mc:Fallback>
                <p:oleObj r:id="rId5" imgW="5018405" imgH="151003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1430" y="4540250"/>
                        <a:ext cx="6210935" cy="209359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ut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4.1 </a:t>
            </a:r>
            <a:r>
              <a:rPr lang="zh-CN" altLang="en-US">
                <a:sym typeface="+mn-ea"/>
              </a:rPr>
              <a:t>基本概念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参数后验分布的能量函数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10" y="3110230"/>
            <a:ext cx="8357870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4.1 </a:t>
            </a:r>
            <a:r>
              <a:rPr lang="zh-CN" altLang="en-US">
                <a:sym typeface="+mn-ea"/>
              </a:rPr>
              <a:t>基本概念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能量函数</a:t>
            </a:r>
            <a:r>
              <a:rPr lang="zh-CN" altLang="en-US">
                <a:solidFill>
                  <a:schemeClr val="tx1"/>
                </a:solidFill>
              </a:rPr>
              <a:t>的递归形式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3061335"/>
            <a:ext cx="7961630" cy="373507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基本概念</a:t>
            </a:r>
          </a:p>
          <a:p>
            <a:r>
              <a:rPr lang="en-US" altLang="zh-CN">
                <a:solidFill>
                  <a:srgbClr val="0000FF"/>
                </a:solidFill>
              </a:rPr>
              <a:t>4.2 MLE/MAP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4.3 EM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4.4 MCMC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4.2 MLE/MAP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2482215"/>
            <a:ext cx="6267450" cy="392049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>
                <a:sym typeface="+mn-ea"/>
              </a:rPr>
              <a:t>4.2 MLE/MAP</a:t>
            </a:r>
          </a:p>
          <a:p>
            <a:r>
              <a:rPr lang="zh-CN" altLang="en-US">
                <a:solidFill>
                  <a:schemeClr val="tx1"/>
                </a:solidFill>
              </a:rPr>
              <a:t>如何求解能量函数的极小值？</a:t>
            </a:r>
          </a:p>
          <a:p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为了能够利用基于梯度的广义最优化方法，需要计算能量函数的导数，主要有两种方法：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对能量函数的递归方程用一种特殊的方法进行微分，所得的结果被称为灵敏度函数，可以由类似滤波过程中的递归方程计算得到；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利用</a:t>
            </a:r>
            <a:r>
              <a:rPr lang="en-US" altLang="zh-CN" b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Fisher</a:t>
            </a:r>
            <a:r>
              <a:rPr lang="zh-CN" altLang="en-US" b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特性，将能量函数的梯度表示为平滑分布的所有数据对数似然导数的期望。该方法相比于直接微分法的优点在于不需要额外的递归方程式。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4.2 MLE/MAP</a:t>
            </a:r>
          </a:p>
          <a:p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MAP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的估计忽略了后验分布的变化，也可以利用拉普拉斯逼近法，利用能量函数的二阶导数（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Hessian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）实现对后验分布的高斯逼近：</a:t>
            </a:r>
          </a:p>
          <a:p>
            <a:endParaRPr lang="zh-CN" altLang="en-US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3536315"/>
            <a:ext cx="7620635" cy="186944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基本概念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4.2 MLE/MAP</a:t>
            </a:r>
          </a:p>
          <a:p>
            <a:r>
              <a:rPr lang="en-US" altLang="zh-CN">
                <a:solidFill>
                  <a:srgbClr val="0000FF"/>
                </a:solidFill>
              </a:rPr>
              <a:t>4.3 </a:t>
            </a:r>
            <a:r>
              <a:rPr lang="en-US" altLang="zh-CN">
                <a:solidFill>
                  <a:srgbClr val="0000FF"/>
                </a:solidFill>
                <a:sym typeface="+mn-ea"/>
              </a:rPr>
              <a:t>MCMC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4.4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EM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zh-CN" altLang="en-US">
                <a:solidFill>
                  <a:schemeClr val="tx1"/>
                </a:solidFill>
              </a:rPr>
              <a:t>思路：对贝叶斯后验分布进行采样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常用方法：</a:t>
            </a:r>
          </a:p>
          <a:p>
            <a:r>
              <a:rPr lang="en-US" altLang="zh-CN">
                <a:solidFill>
                  <a:schemeClr val="tx1"/>
                </a:solidFill>
              </a:rPr>
              <a:t>4.3.1 Metropolis-Hasting</a:t>
            </a:r>
          </a:p>
          <a:p>
            <a:r>
              <a:rPr lang="en-US" altLang="zh-CN">
                <a:solidFill>
                  <a:schemeClr val="tx1"/>
                </a:solidFill>
              </a:rPr>
              <a:t>4.3.2 RAM</a:t>
            </a:r>
            <a:r>
              <a:rPr lang="zh-CN" altLang="en-US">
                <a:solidFill>
                  <a:schemeClr val="tx1"/>
                </a:solidFill>
              </a:rPr>
              <a:t>算法</a:t>
            </a:r>
          </a:p>
          <a:p>
            <a:r>
              <a:rPr lang="en-US" altLang="zh-CN">
                <a:solidFill>
                  <a:schemeClr val="tx1"/>
                </a:solidFill>
              </a:rPr>
              <a:t>4.3.3 Gibbs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4.3.1 Metropolis-Hasting</a:t>
            </a:r>
          </a:p>
          <a:p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0" y="2961640"/>
            <a:ext cx="10469245" cy="38023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1.3 </a:t>
            </a:r>
            <a:r>
              <a:rPr lang="zh-CN" altLang="en-US" dirty="0">
                <a:sym typeface="+mn-ea"/>
              </a:rPr>
              <a:t>举例</a:t>
            </a:r>
            <a:endParaRPr lang="zh-CN" altLang="en-US" dirty="0"/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：目标跟踪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</a:rPr>
              <a:t>Tracking 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charset="0"/>
              </a:rPr>
              <a:t>airplances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</a:rPr>
              <a:t>/missiles) from noisy measurements (radar)</a:t>
            </a:r>
          </a:p>
          <a:p>
            <a:endParaRPr lang="en-US" altLang="zh-CN" dirty="0"/>
          </a:p>
        </p:txBody>
      </p:sp>
      <p:graphicFrame>
        <p:nvGraphicFramePr>
          <p:cNvPr id="10" name="对象 9"/>
          <p:cNvGraphicFramePr/>
          <p:nvPr/>
        </p:nvGraphicFramePr>
        <p:xfrm>
          <a:off x="7748905" y="7362825"/>
          <a:ext cx="2707005" cy="37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r:id="rId3" imgW="2705100" imgH="375920" progId="Paint.Picture">
                  <p:embed/>
                </p:oleObj>
              </mc:Choice>
              <mc:Fallback>
                <p:oleObj r:id="rId3" imgW="2705100" imgH="37592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8905" y="7362825"/>
                        <a:ext cx="2707005" cy="376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663065" y="3432175"/>
          <a:ext cx="8676005" cy="3407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r:id="rId5" imgW="8949055" imgH="3514725" progId="Paint.Picture">
                  <p:embed/>
                </p:oleObj>
              </mc:Choice>
              <mc:Fallback>
                <p:oleObj r:id="rId5" imgW="8949055" imgH="3514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3065" y="3432175"/>
                        <a:ext cx="8676005" cy="3407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4.3.1 Metropolis-Hasting</a:t>
            </a:r>
          </a:p>
          <a:p>
            <a:r>
              <a:rPr lang="zh-CN" altLang="en-US">
                <a:solidFill>
                  <a:schemeClr val="tx1"/>
                </a:solidFill>
              </a:rPr>
              <a:t>举例？</a:t>
            </a:r>
          </a:p>
          <a:p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4.3.1 Metropolis-Hasting</a:t>
            </a:r>
          </a:p>
          <a:p>
            <a:r>
              <a:rPr lang="zh-CN" altLang="en-US">
                <a:solidFill>
                  <a:schemeClr val="tx1"/>
                </a:solidFill>
              </a:rPr>
              <a:t>原理分析</a:t>
            </a:r>
          </a:p>
          <a:p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4.3.1 Metropolis-Hasting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算法分析</a:t>
            </a:r>
          </a:p>
          <a:p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4.3.2 RAM</a:t>
            </a:r>
            <a:r>
              <a:rPr lang="zh-CN" altLang="en-US">
                <a:solidFill>
                  <a:schemeClr val="tx1"/>
                </a:solidFill>
              </a:rPr>
              <a:t>算法：</a:t>
            </a:r>
            <a:r>
              <a:rPr lang="en-US" altLang="zh-CN">
                <a:solidFill>
                  <a:schemeClr val="tx1"/>
                </a:solidFill>
              </a:rPr>
              <a:t>Robust Adaptive Metropolis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算法描述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4.3.2 RAM</a:t>
            </a:r>
            <a:r>
              <a:rPr lang="zh-CN" altLang="en-US">
                <a:solidFill>
                  <a:schemeClr val="tx1"/>
                </a:solidFill>
              </a:rPr>
              <a:t>算法：</a:t>
            </a:r>
            <a:r>
              <a:rPr lang="en-US" altLang="zh-CN">
                <a:solidFill>
                  <a:schemeClr val="tx1"/>
                </a:solidFill>
              </a:rPr>
              <a:t>Robust Adaptive Metropolis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算法举例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4.3.2 RAM</a:t>
            </a:r>
            <a:r>
              <a:rPr lang="zh-CN" altLang="en-US">
                <a:solidFill>
                  <a:schemeClr val="tx1"/>
                </a:solidFill>
              </a:rPr>
              <a:t>算法：</a:t>
            </a:r>
            <a:r>
              <a:rPr lang="en-US" altLang="zh-CN">
                <a:solidFill>
                  <a:schemeClr val="tx1"/>
                </a:solidFill>
              </a:rPr>
              <a:t>Robust Adaptive Metropolis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算法分析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4.3.3 Gibbs</a:t>
            </a:r>
            <a:r>
              <a:rPr lang="zh-CN" altLang="en-US">
                <a:solidFill>
                  <a:schemeClr val="tx1"/>
                </a:solidFill>
              </a:rPr>
              <a:t>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4.3.3 Gibbs</a:t>
            </a:r>
            <a:r>
              <a:rPr lang="zh-CN" altLang="en-US">
                <a:solidFill>
                  <a:schemeClr val="tx1"/>
                </a:solidFill>
              </a:rPr>
              <a:t>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举例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4.3 MCMC</a:t>
            </a:r>
          </a:p>
          <a:p>
            <a:r>
              <a:rPr lang="en-US" altLang="zh-CN">
                <a:solidFill>
                  <a:schemeClr val="tx1"/>
                </a:solidFill>
              </a:rPr>
              <a:t>4.3.3 Gibbs</a:t>
            </a:r>
            <a:r>
              <a:rPr lang="zh-CN" altLang="en-US">
                <a:solidFill>
                  <a:schemeClr val="tx1"/>
                </a:solidFill>
              </a:rPr>
              <a:t>采样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算法分析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1.3 </a:t>
            </a:r>
            <a:r>
              <a:rPr lang="zh-CN" altLang="en-US" dirty="0">
                <a:sym typeface="+mn-ea"/>
              </a:rPr>
              <a:t>举例</a:t>
            </a:r>
            <a:endParaRPr lang="zh-CN" altLang="en-US" dirty="0"/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：目标跟踪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</a:rPr>
              <a:t>Tracking 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charset="0"/>
              </a:rPr>
              <a:t>airplances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</a:rPr>
              <a:t>/missiles) from noisy measurements (radar)</a:t>
            </a:r>
          </a:p>
          <a:p>
            <a:endParaRPr lang="en-US" altLang="zh-CN" dirty="0"/>
          </a:p>
        </p:txBody>
      </p:sp>
      <p:graphicFrame>
        <p:nvGraphicFramePr>
          <p:cNvPr id="10" name="对象 9"/>
          <p:cNvGraphicFramePr/>
          <p:nvPr/>
        </p:nvGraphicFramePr>
        <p:xfrm>
          <a:off x="7748905" y="7362825"/>
          <a:ext cx="2707005" cy="37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r:id="rId3" imgW="2705100" imgH="375920" progId="Paint.Picture">
                  <p:embed/>
                </p:oleObj>
              </mc:Choice>
              <mc:Fallback>
                <p:oleObj r:id="rId3" imgW="2705100" imgH="37592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8905" y="7362825"/>
                        <a:ext cx="2707005" cy="376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210310" y="3477260"/>
          <a:ext cx="691388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r:id="rId5" imgW="6286500" imgH="2847975" progId="Paint.Picture">
                  <p:embed/>
                </p:oleObj>
              </mc:Choice>
              <mc:Fallback>
                <p:oleObj r:id="rId5" imgW="6286500" imgH="28479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0310" y="3477260"/>
                        <a:ext cx="6913880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4.1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基本概念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4.2 MLE/MAP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4.3 MCMC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rgbClr val="0000FF"/>
                </a:solidFill>
                <a:sym typeface="+mn-ea"/>
              </a:rPr>
              <a:t>4.4 EM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4.4 Expectation - Maximization (EM)</a:t>
            </a:r>
            <a:endParaRPr lang="en-US" altLang="zh-CN"/>
          </a:p>
          <a:p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当后验分布（或者能量函数）直接优化方法不可行时，可以使用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EM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算法。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EM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最初用于计算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ML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估计，做变形后可以用来处理</a:t>
            </a: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MAP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</a:p>
          <a:p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EM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用于边缘似然无法计算，但是仍然能计算得到似然函数下界的情形。</a:t>
            </a:r>
          </a:p>
          <a:p>
            <a:endParaRPr lang="zh-CN" altLang="en-US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25" y="4683125"/>
            <a:ext cx="8251190" cy="1966595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4.4 EM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10" y="2955290"/>
            <a:ext cx="7463155" cy="322199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4.4 EM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95" y="2301875"/>
            <a:ext cx="10102215" cy="453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85" y="513715"/>
            <a:ext cx="6966585" cy="166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4.4 EM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2290445"/>
            <a:ext cx="8336280" cy="452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4.4 EM</a:t>
            </a:r>
          </a:p>
          <a:p>
            <a:r>
              <a:rPr lang="en-US" altLang="zh-CN">
                <a:solidFill>
                  <a:schemeClr val="tx1"/>
                </a:solidFill>
              </a:rPr>
              <a:t>Q</a:t>
            </a:r>
            <a:r>
              <a:rPr lang="zh-CN" altLang="en-US">
                <a:solidFill>
                  <a:schemeClr val="tx1"/>
                </a:solidFill>
              </a:rPr>
              <a:t>函数的计算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2276475"/>
            <a:ext cx="10827385" cy="4194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" y="2237740"/>
            <a:ext cx="11671935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0070"/>
            <a:ext cx="10515600" cy="4351338"/>
          </a:xfrm>
        </p:spPr>
        <p:txBody>
          <a:bodyPr/>
          <a:lstStyle/>
          <a:p>
            <a:r>
              <a:rPr lang="en-US" altLang="zh-CN">
                <a:sym typeface="+mn-ea"/>
              </a:rPr>
              <a:t>4.4 EM</a:t>
            </a:r>
          </a:p>
          <a:p>
            <a:r>
              <a:rPr lang="en-US" altLang="zh-CN">
                <a:solidFill>
                  <a:schemeClr val="tx1"/>
                </a:solidFill>
              </a:rPr>
              <a:t>EM</a:t>
            </a:r>
            <a:r>
              <a:rPr lang="zh-CN" altLang="en-US">
                <a:solidFill>
                  <a:schemeClr val="tx1"/>
                </a:solidFill>
              </a:rPr>
              <a:t>求解</a:t>
            </a:r>
            <a:r>
              <a:rPr lang="en-US" altLang="zh-CN">
                <a:solidFill>
                  <a:schemeClr val="tx1"/>
                </a:solidFill>
              </a:rPr>
              <a:t>MAP</a:t>
            </a:r>
            <a:r>
              <a:rPr lang="zh-CN" altLang="en-US">
                <a:solidFill>
                  <a:schemeClr val="tx1"/>
                </a:solidFill>
              </a:rPr>
              <a:t>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85" y="3114675"/>
            <a:ext cx="6120130" cy="15722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sym typeface="+mn-ea"/>
              </a:rPr>
              <a:t>1.3 </a:t>
            </a:r>
            <a:r>
              <a:rPr lang="zh-CN" altLang="en-US">
                <a:sym typeface="+mn-ea"/>
              </a:rPr>
              <a:t>举例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：目标跟踪</a:t>
            </a:r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graphicFrame>
        <p:nvGraphicFramePr>
          <p:cNvPr id="6" name="对象 5"/>
          <p:cNvGraphicFramePr/>
          <p:nvPr/>
        </p:nvGraphicFramePr>
        <p:xfrm>
          <a:off x="1022350" y="3047365"/>
          <a:ext cx="10375900" cy="345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r:id="rId3" imgW="9515475" imgH="3019425" progId="Paint.Picture">
                  <p:embed/>
                </p:oleObj>
              </mc:Choice>
              <mc:Fallback>
                <p:oleObj r:id="rId3" imgW="9515475" imgH="30194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350" y="3047365"/>
                        <a:ext cx="10375900" cy="345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0745" y="1821180"/>
            <a:ext cx="10515600" cy="4351338"/>
          </a:xfrm>
        </p:spPr>
        <p:txBody>
          <a:bodyPr/>
          <a:lstStyle/>
          <a:p>
            <a:r>
              <a:rPr lang="zh-CN" altLang="en-US"/>
              <a:t>状态空间模型中的实际参数估计</a:t>
            </a:r>
          </a:p>
          <a:p>
            <a:r>
              <a:rPr lang="zh-CN" altLang="en-US">
                <a:solidFill>
                  <a:schemeClr val="tx1"/>
                </a:solidFill>
              </a:rPr>
              <a:t>状态扩增法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1220470" y="3020695"/>
          <a:ext cx="536702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9" r:id="rId3" imgW="2514600" imgH="647700" progId="Equation.DSMT4">
                  <p:embed/>
                </p:oleObj>
              </mc:Choice>
              <mc:Fallback>
                <p:oleObj r:id="rId3" imgW="2514600" imgH="6477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0470" y="3020695"/>
                        <a:ext cx="5367020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251585" y="4911090"/>
          <a:ext cx="462534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0" r:id="rId5" imgW="1651000" imgH="469900" progId="Equation.DSMT4">
                  <p:embed/>
                </p:oleObj>
              </mc:Choice>
              <mc:Fallback>
                <p:oleObj r:id="rId5" imgW="1651000" imgH="46990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1585" y="4911090"/>
                        <a:ext cx="4625340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状态空间模型中的实际参数估计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定理：线性高斯模型的能力函数的递归表达式为：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2454910" y="3055620"/>
          <a:ext cx="5920740" cy="329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3" r:id="rId3" imgW="2920365" imgH="1600200" progId="Equation.DSMT4">
                  <p:embed/>
                </p:oleObj>
              </mc:Choice>
              <mc:Fallback>
                <p:oleObj r:id="rId3" imgW="2920365" imgH="16002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4910" y="3055620"/>
                        <a:ext cx="5920740" cy="3294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6049645" y="459740"/>
          <a:ext cx="49117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4" r:id="rId5" imgW="4624705" imgH="1158240" progId="Equation.DSMT4">
                  <p:embed/>
                </p:oleObj>
              </mc:Choice>
              <mc:Fallback>
                <p:oleObj r:id="rId5" imgW="4624705" imgH="115824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9645" y="459740"/>
                        <a:ext cx="4911725" cy="113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状态空间模型中的实际参数估计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定理：计算线性高斯模型中的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Q</a:t>
            </a:r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245235" y="3002915"/>
          <a:ext cx="6388735" cy="323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r:id="rId3" imgW="3035300" imgH="1638300" progId="Equation.DSMT4">
                  <p:embed/>
                </p:oleObj>
              </mc:Choice>
              <mc:Fallback>
                <p:oleObj r:id="rId3" imgW="3035300" imgH="16383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5235" y="3002915"/>
                        <a:ext cx="6388735" cy="323151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505835" y="575310"/>
          <a:ext cx="3935095" cy="111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7" r:id="rId5" imgW="2705100" imgH="749300" progId="Equation.DSMT4">
                  <p:embed/>
                </p:oleObj>
              </mc:Choice>
              <mc:Fallback>
                <p:oleObj r:id="rId5" imgW="2705100" imgH="74930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5835" y="575310"/>
                        <a:ext cx="3935095" cy="111569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7776528" y="3002598"/>
          <a:ext cx="3281045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8" r:id="rId7" imgW="1485900" imgH="1701800" progId="Equation.DSMT4">
                  <p:embed/>
                </p:oleObj>
              </mc:Choice>
              <mc:Fallback>
                <p:oleObj r:id="rId7" imgW="1485900" imgH="1701800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76528" y="3002598"/>
                        <a:ext cx="3281045" cy="32321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 rot="20640000">
            <a:off x="9801225" y="4476750"/>
            <a:ext cx="1697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&lt;---RTS</a:t>
            </a:r>
            <a:r>
              <a:rPr lang="zh-CN" altLang="en-US" b="1">
                <a:solidFill>
                  <a:srgbClr val="FF0000"/>
                </a:solidFill>
              </a:rPr>
              <a:t>平滑器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状态空间模型中的实际参数估计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</a:rPr>
              <a:t>定理：线性化模型参数</a:t>
            </a:r>
            <a:r>
              <a:rPr lang="en-US" altLang="zh-CN">
                <a:solidFill>
                  <a:schemeClr val="tx1"/>
                </a:solidFill>
              </a:rPr>
              <a:t>Q</a:t>
            </a:r>
            <a:r>
              <a:rPr lang="zh-CN" altLang="en-US">
                <a:solidFill>
                  <a:schemeClr val="tx1"/>
                </a:solidFill>
              </a:rPr>
              <a:t>的极大化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1404620" y="3045460"/>
          <a:ext cx="5974715" cy="318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r:id="rId3" imgW="5840095" imgH="3003550" progId="Equation.DSMT4">
                  <p:embed/>
                </p:oleObj>
              </mc:Choice>
              <mc:Fallback>
                <p:oleObj r:id="rId3" imgW="5840095" imgH="300355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620" y="3045460"/>
                        <a:ext cx="5974715" cy="318008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状态空间模型中的实际参数估计</a:t>
            </a:r>
          </a:p>
          <a:p>
            <a:r>
              <a:rPr lang="zh-CN" altLang="en-US">
                <a:solidFill>
                  <a:schemeClr val="tx1"/>
                </a:solidFill>
              </a:rPr>
              <a:t>算法：线性状态空间模型的</a:t>
            </a:r>
            <a:r>
              <a:rPr lang="en-US" altLang="zh-CN">
                <a:solidFill>
                  <a:srgbClr val="FF0000"/>
                </a:solidFill>
              </a:rPr>
              <a:t>E</a:t>
            </a:r>
            <a:r>
              <a:rPr lang="en-US" altLang="zh-CN">
                <a:solidFill>
                  <a:srgbClr val="0000FF"/>
                </a:solidFill>
              </a:rPr>
              <a:t>M</a:t>
            </a:r>
            <a:r>
              <a:rPr lang="zh-CN" altLang="en-US">
                <a:solidFill>
                  <a:schemeClr val="tx1"/>
                </a:solidFill>
              </a:rPr>
              <a:t>算法</a:t>
            </a:r>
          </a:p>
        </p:txBody>
      </p:sp>
      <p:graphicFrame>
        <p:nvGraphicFramePr>
          <p:cNvPr id="8" name="对象 7"/>
          <p:cNvGraphicFramePr/>
          <p:nvPr/>
        </p:nvGraphicFramePr>
        <p:xfrm>
          <a:off x="1314133" y="3123883"/>
          <a:ext cx="3281045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5" r:id="rId3" imgW="1485900" imgH="1701800" progId="Equation.DSMT4">
                  <p:embed/>
                </p:oleObj>
              </mc:Choice>
              <mc:Fallback>
                <p:oleObj r:id="rId3" imgW="1485900" imgH="1701800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4133" y="3123883"/>
                        <a:ext cx="3281045" cy="32321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674235" y="3124835"/>
          <a:ext cx="4015105" cy="323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6" r:id="rId5" imgW="3227705" imgH="2671445" progId="Equation.DSMT4">
                  <p:embed/>
                </p:oleObj>
              </mc:Choice>
              <mc:Fallback>
                <p:oleObj r:id="rId5" imgW="3227705" imgH="2671445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4235" y="3124835"/>
                        <a:ext cx="4015105" cy="323151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 rot="20700000">
            <a:off x="3485515" y="4424680"/>
            <a:ext cx="153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文本框 6"/>
          <p:cNvSpPr txBox="1"/>
          <p:nvPr/>
        </p:nvSpPr>
        <p:spPr>
          <a:xfrm rot="1500000">
            <a:off x="6386830" y="4288155"/>
            <a:ext cx="153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000FF"/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非线性模型的参数估计</a:t>
            </a:r>
          </a:p>
          <a:p>
            <a:r>
              <a:rPr lang="en-US" altLang="zh-CN" sz="2800">
                <a:solidFill>
                  <a:schemeClr val="tx1"/>
                </a:solidFill>
              </a:rPr>
              <a:t>(</a:t>
            </a:r>
            <a:r>
              <a:rPr lang="zh-CN" altLang="en-US" sz="2800">
                <a:solidFill>
                  <a:schemeClr val="tx1"/>
                </a:solidFill>
              </a:rPr>
              <a:t>基于高斯滤波的能量函数</a:t>
            </a:r>
            <a:r>
              <a:rPr lang="en-US" altLang="zh-CN" sz="2800">
                <a:solidFill>
                  <a:schemeClr val="tx1"/>
                </a:solidFill>
              </a:rPr>
              <a:t>)</a:t>
            </a:r>
            <a:r>
              <a:rPr lang="zh-CN" altLang="en-US" sz="2800">
                <a:solidFill>
                  <a:schemeClr val="tx1"/>
                </a:solidFill>
              </a:rPr>
              <a:t>能量函数逼近的迭代表达式为：</a:t>
            </a:r>
          </a:p>
        </p:txBody>
      </p:sp>
      <p:graphicFrame>
        <p:nvGraphicFramePr>
          <p:cNvPr id="6" name="对象 5"/>
          <p:cNvGraphicFramePr/>
          <p:nvPr/>
        </p:nvGraphicFramePr>
        <p:xfrm>
          <a:off x="5367020" y="1285875"/>
          <a:ext cx="6383655" cy="103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7" r:id="rId3" imgW="3454400" imgH="495300" progId="Equation.DSMT4">
                  <p:embed/>
                </p:oleObj>
              </mc:Choice>
              <mc:Fallback>
                <p:oleObj r:id="rId3" imgW="3454400" imgH="49530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7020" y="1285875"/>
                        <a:ext cx="6383655" cy="103378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650105" y="2931795"/>
          <a:ext cx="7474585" cy="333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8" r:id="rId5" imgW="4114800" imgH="1892300" progId="Equation.DSMT4">
                  <p:embed/>
                </p:oleObj>
              </mc:Choice>
              <mc:Fallback>
                <p:oleObj r:id="rId5" imgW="4114800" imgH="18923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50105" y="2931795"/>
                        <a:ext cx="7474585" cy="333629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635" y="4182745"/>
          <a:ext cx="4580890" cy="2085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9" r:id="rId7" imgW="2730500" imgH="1143000" progId="Equation.DSMT4">
                  <p:embed/>
                </p:oleObj>
              </mc:Choice>
              <mc:Fallback>
                <p:oleObj r:id="rId7" imgW="2730500" imgH="1143000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5" y="4182745"/>
                        <a:ext cx="4580890" cy="208534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318" y="2931795"/>
          <a:ext cx="4580255" cy="1188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0" r:id="rId9" imgW="2095500" imgH="545465" progId="Equation.DSMT4">
                  <p:embed/>
                </p:oleObj>
              </mc:Choice>
              <mc:Fallback>
                <p:oleObj r:id="rId9" imgW="20955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8" y="2931795"/>
                        <a:ext cx="4580255" cy="118808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 rot="21060000">
            <a:off x="8412480" y="5287010"/>
            <a:ext cx="2468880" cy="645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</a:rPr>
              <a:t>高斯滤波器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非线性模型的参数估计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高斯滤波的能量函数导数</a:t>
            </a:r>
          </a:p>
          <a:p>
            <a:endParaRPr lang="zh-CN" altLang="en-US"/>
          </a:p>
          <a:p>
            <a:r>
              <a:rPr lang="en-US" altLang="zh-CN"/>
              <a:t>page:156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非线性模型的参数估计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算法：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利用高斯平滑计算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charset="0"/>
                <a:sym typeface="+mn-ea"/>
              </a:rPr>
              <a:t>Q</a:t>
            </a:r>
          </a:p>
          <a:p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为了计算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EM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算法所需要的期望值，可用高斯假设密度逼近方法（例如矩匹配）对如下的积分进行逼近</a:t>
            </a:r>
            <a:endParaRPr lang="en-US" altLang="zh-CN" sz="2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20" y="3884295"/>
            <a:ext cx="6416040" cy="2485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63895" cy="4351655"/>
          </a:xfrm>
        </p:spPr>
        <p:txBody>
          <a:bodyPr/>
          <a:lstStyle/>
          <a:p>
            <a:r>
              <a:rPr lang="zh-CN" altLang="en-US">
                <a:sym typeface="+mn-ea"/>
              </a:rPr>
              <a:t>非线性模型的参数估计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算法：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利用高斯平滑计算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charset="0"/>
                <a:sym typeface="+mn-ea"/>
              </a:rPr>
              <a:t>Q</a:t>
            </a:r>
          </a:p>
          <a:p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957580" y="3021965"/>
          <a:ext cx="5375910" cy="292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3" r:id="rId3" imgW="3148965" imgH="1638300" progId="Equation.DSMT4">
                  <p:embed/>
                </p:oleObj>
              </mc:Choice>
              <mc:Fallback>
                <p:oleObj r:id="rId3" imgW="3148965" imgH="16383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7580" y="3021965"/>
                        <a:ext cx="5375910" cy="292671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687820" y="310642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期望值服从的分布？</a:t>
            </a:r>
          </a:p>
        </p:txBody>
      </p:sp>
      <p:graphicFrame>
        <p:nvGraphicFramePr>
          <p:cNvPr id="7" name="对象 6"/>
          <p:cNvGraphicFramePr/>
          <p:nvPr/>
        </p:nvGraphicFramePr>
        <p:xfrm>
          <a:off x="6819900" y="3549650"/>
          <a:ext cx="4076065" cy="200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4" r:id="rId5" imgW="4664710" imgH="1368425" progId="Equation.DSMT4">
                  <p:embed/>
                </p:oleObj>
              </mc:Choice>
              <mc:Fallback>
                <p:oleObj r:id="rId5" imgW="4664710" imgH="1368425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19900" y="3549650"/>
                        <a:ext cx="4076065" cy="200533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 rot="20760000">
            <a:off x="2296160" y="504190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高斯平滑和高斯积分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1.3 </a:t>
            </a:r>
            <a:r>
              <a:rPr lang="zh-CN" altLang="en-US" dirty="0">
                <a:sym typeface="+mn-ea"/>
              </a:rPr>
              <a:t>举例</a:t>
            </a:r>
            <a:endParaRPr lang="zh-CN" altLang="en-US" dirty="0"/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：</a:t>
            </a:r>
            <a:r>
              <a:rPr lang="en-US" dirty="0">
                <a:solidFill>
                  <a:schemeClr val="tx1"/>
                </a:solidFill>
                <a:sym typeface="+mn-ea"/>
              </a:rPr>
              <a:t>Simultaneous Localization and Mapping (SLAM)</a:t>
            </a:r>
          </a:p>
          <a:p>
            <a:r>
              <a:rPr lang="en-US" dirty="0">
                <a:solidFill>
                  <a:schemeClr val="tx1"/>
                </a:solidFill>
              </a:rPr>
              <a:t>Concurrent Mapping and Localization (CML)</a:t>
            </a:r>
          </a:p>
        </p:txBody>
      </p:sp>
      <p:graphicFrame>
        <p:nvGraphicFramePr>
          <p:cNvPr id="6" name="对象 5"/>
          <p:cNvGraphicFramePr/>
          <p:nvPr/>
        </p:nvGraphicFramePr>
        <p:xfrm>
          <a:off x="1028700" y="3593465"/>
          <a:ext cx="4083685" cy="2793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7" r:id="rId3" imgW="3796030" imgH="2499995" progId="Paint.Picture">
                  <p:embed/>
                </p:oleObj>
              </mc:Choice>
              <mc:Fallback>
                <p:oleObj r:id="rId3" imgW="3796030" imgH="249999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700" y="3593465"/>
                        <a:ext cx="4083685" cy="2793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5437505" y="3565525"/>
          <a:ext cx="4133215" cy="273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8" r:id="rId5" imgW="3871595" imgH="2676525" progId="Paint.Picture">
                  <p:embed/>
                </p:oleObj>
              </mc:Choice>
              <mc:Fallback>
                <p:oleObj r:id="rId5" imgW="3871595" imgH="26765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7505" y="3565525"/>
                        <a:ext cx="4133215" cy="2736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95350" y="6471920"/>
            <a:ext cx="2619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&lt;&lt;Probabilistic Robotics&gt;&gt;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非线性模型的参数估计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算法：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利用高斯平滑计算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charset="0"/>
                <a:sym typeface="+mn-ea"/>
              </a:rPr>
              <a:t>Q</a:t>
            </a:r>
          </a:p>
          <a:p>
            <a:endParaRPr lang="en-US" altLang="zh-CN" i="1">
              <a:solidFill>
                <a:schemeClr val="tx1"/>
              </a:solidFill>
              <a:latin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高斯平滑器和高斯积分可由如下的方法进行逼近：</a:t>
            </a: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1. 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泰勒级数逼近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: EKF/ERTSS</a:t>
            </a: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2. Sigma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点：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Gauss-Hermite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或者球面容积，无迹变换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>
                <a:sym typeface="+mn-ea"/>
              </a:rPr>
              <a:t>非线性模型的参数估计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sym typeface="+mn-ea"/>
              </a:rPr>
              <a:t>Q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sym typeface="+mn-ea"/>
              </a:rPr>
              <a:t>的极大化</a:t>
            </a:r>
          </a:p>
          <a:p>
            <a:endParaRPr lang="zh-CN" altLang="en-US">
              <a:solidFill>
                <a:srgbClr val="FF0000"/>
              </a:solidFill>
              <a:latin typeface="Times New Roman" panose="02020603050405020304" charset="0"/>
              <a:sym typeface="+mn-ea"/>
            </a:endParaRPr>
          </a:p>
          <a:p>
            <a:endParaRPr lang="zh-CN" altLang="en-US">
              <a:solidFill>
                <a:srgbClr val="FF0000"/>
              </a:solidFill>
              <a:latin typeface="Times New Roman" panose="02020603050405020304" charset="0"/>
              <a:sym typeface="+mn-ea"/>
            </a:endParaRPr>
          </a:p>
          <a:p>
            <a:endParaRPr lang="zh-CN" altLang="en-US">
              <a:solidFill>
                <a:srgbClr val="FF0000"/>
              </a:solidFill>
              <a:latin typeface="Times New Roman" panose="02020603050405020304" charset="0"/>
              <a:sym typeface="+mn-ea"/>
            </a:endParaRPr>
          </a:p>
          <a:p>
            <a:endParaRPr lang="zh-CN" altLang="en-US" sz="2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其他参数的极大化依据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f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和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h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而定，</a:t>
            </a: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&gt; 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若是线性，参照线性的求解方法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可以得到解析解；</a:t>
            </a: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&gt; 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若是无法得到解析解，可以采用迭代最优化的方法；</a:t>
            </a: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&gt; </a:t>
            </a:r>
            <a:r>
              <a:rPr lang="zh-CN" altLang="en-US" sz="2800">
                <a:solidFill>
                  <a:srgbClr val="0000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若是只能采用迭代的方法，可以直接获得能量函数的极小值</a:t>
            </a:r>
          </a:p>
          <a:p>
            <a:endParaRPr lang="zh-CN" altLang="en-US" sz="2800">
              <a:solidFill>
                <a:srgbClr val="0000FF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endParaRPr lang="zh-CN" altLang="en-US">
              <a:solidFill>
                <a:srgbClr val="FF0000"/>
              </a:solidFill>
              <a:latin typeface="Times New Roman" panose="02020603050405020304" charset="0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238885" y="2759710"/>
          <a:ext cx="5562600" cy="133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8" r:id="rId3" imgW="4184015" imgH="1026160" progId="Equation.DSMT4">
                  <p:embed/>
                </p:oleObj>
              </mc:Choice>
              <mc:Fallback>
                <p:oleObj r:id="rId3" imgW="4184015" imgH="102616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8885" y="2759710"/>
                        <a:ext cx="5562600" cy="133921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>
                <a:sym typeface="+mn-ea"/>
              </a:rPr>
              <a:t>非线性模型的参数估计：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基于粒子滤波与平滑的方法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模型</a:t>
            </a: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边缘似然的逼近可以由改进后的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Sequential Importance Resampling(SIR)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算法进行计算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" y="2835910"/>
            <a:ext cx="4769485" cy="2032635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非线性模型的参数估计：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基于粒子滤波与平滑的方法</a:t>
            </a:r>
          </a:p>
          <a:p>
            <a:r>
              <a:rPr lang="zh-CN" altLang="en-US">
                <a:solidFill>
                  <a:schemeClr val="tx1"/>
                </a:solidFill>
              </a:rPr>
              <a:t>基于</a:t>
            </a:r>
            <a:r>
              <a:rPr lang="en-US" altLang="zh-CN">
                <a:solidFill>
                  <a:schemeClr val="tx1"/>
                </a:solidFill>
              </a:rPr>
              <a:t>SIR</a:t>
            </a:r>
            <a:r>
              <a:rPr lang="zh-CN" altLang="en-US">
                <a:solidFill>
                  <a:schemeClr val="tx1"/>
                </a:solidFill>
              </a:rPr>
              <a:t>的能量函数逼近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56970" y="3054350"/>
            <a:ext cx="6858635" cy="65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 b="1">
                <a:solidFill>
                  <a:schemeClr val="tx1"/>
                </a:solidFill>
              </a:rPr>
              <a:t>Step 1</a:t>
            </a:r>
            <a:r>
              <a:rPr lang="zh-CN" altLang="en-US" sz="2400" b="1">
                <a:solidFill>
                  <a:schemeClr val="tx1"/>
                </a:solidFill>
              </a:rPr>
              <a:t>：采样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125220" y="3761740"/>
            <a:ext cx="6841490" cy="1645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Step 2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：权值计算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25220" y="5549900"/>
            <a:ext cx="6842125" cy="65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Step 3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：归一化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24585" y="6266815"/>
            <a:ext cx="6842125" cy="65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Step 4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：重采样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5842000" y="2498725"/>
          <a:ext cx="1913255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8" r:id="rId3" imgW="1439545" imgH="384810" progId="Equation.DSMT4">
                  <p:embed/>
                </p:oleObj>
              </mc:Choice>
              <mc:Fallback>
                <p:oleObj r:id="rId3" imgW="1439545" imgH="38481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0" y="2498725"/>
                        <a:ext cx="1913255" cy="45529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3980180" y="3086100"/>
          <a:ext cx="365506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9" r:id="rId5" imgW="3300730" imgH="543560" progId="Equation.DSMT4">
                  <p:embed/>
                </p:oleObj>
              </mc:Choice>
              <mc:Fallback>
                <p:oleObj r:id="rId5" imgW="3300730" imgH="543560" progId="Equation.DSMT4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0180" y="3086100"/>
                        <a:ext cx="3655060" cy="594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980180" y="3830320"/>
          <a:ext cx="37750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0" r:id="rId7" imgW="2820035" imgH="691515" progId="Equation.DSMT4">
                  <p:embed/>
                </p:oleObj>
              </mc:Choice>
              <mc:Fallback>
                <p:oleObj r:id="rId7" imgW="2820035" imgH="691515" progId="Equation.DSMT4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80180" y="3830320"/>
                        <a:ext cx="37750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3980180" y="4793615"/>
          <a:ext cx="3536950" cy="61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1" r:id="rId9" imgW="2571115" imgH="523875" progId="Equation.DSMT4">
                  <p:embed/>
                </p:oleObj>
              </mc:Choice>
              <mc:Fallback>
                <p:oleObj r:id="rId9" imgW="2571115" imgH="52387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80180" y="4793615"/>
                        <a:ext cx="3536950" cy="613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3616960" y="5636895"/>
          <a:ext cx="2999105" cy="626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2" r:id="rId11" imgW="1673225" imgH="432435" progId="Equation.DSMT4">
                  <p:embed/>
                </p:oleObj>
              </mc:Choice>
              <mc:Fallback>
                <p:oleObj r:id="rId11" imgW="1673225" imgH="432435" progId="Equation.DSMT4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16960" y="5636895"/>
                        <a:ext cx="2999105" cy="626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非线性模型的参数估计：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基于粒子滤波与平滑的方法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基于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SIR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的能量函数逼近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tx1"/>
                </a:solidFill>
              </a:rPr>
              <a:t>相应的能量函数逼近值为：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1202690" y="3072130"/>
          <a:ext cx="4290695" cy="674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5" r:id="rId3" imgW="3636010" imgH="628015" progId="Equation.DSMT4">
                  <p:embed/>
                </p:oleObj>
              </mc:Choice>
              <mc:Fallback>
                <p:oleObj r:id="rId3" imgW="3636010" imgH="628015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2690" y="3072130"/>
                        <a:ext cx="4290695" cy="67437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202690" y="4881880"/>
          <a:ext cx="7586980" cy="94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6" r:id="rId5" imgW="4890135" imgH="744220" progId="Equation.DSMT4">
                  <p:embed/>
                </p:oleObj>
              </mc:Choice>
              <mc:Fallback>
                <p:oleObj r:id="rId5" imgW="4890135" imgH="74422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2690" y="4881880"/>
                        <a:ext cx="7586980" cy="9474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非线性模型的参数估计：</a:t>
            </a: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基于粒子滤波与平滑的方法</a:t>
            </a:r>
          </a:p>
          <a:p>
            <a:r>
              <a:rPr lang="zh-CN" altLang="en-US"/>
              <a:t> 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可以将基于粒子滤波的能量函数逼近应用到基于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Metropolis-Hastings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的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MCMC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算法中，得到粒子马尔科夫蒙特卡洛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(Particle Markov Chain Monte Carlo)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方法，更具体地说就是它的粒子边缘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Metropolis-Hasting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算法</a:t>
            </a:r>
            <a:r>
              <a:rPr lang="en-US" altLang="zh-CN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(Particle Marginal Metropolis-Hastings, PMMH)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的变形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非线性模型的参数估计：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基于粒子滤波与平滑的方法</a:t>
            </a:r>
          </a:p>
          <a:p>
            <a:r>
              <a:rPr lang="zh-CN">
                <a:solidFill>
                  <a:schemeClr val="tx1"/>
                </a:solidFill>
              </a:rPr>
              <a:t>利用后向平滑器计算</a:t>
            </a:r>
            <a:r>
              <a:rPr lang="en-US" altLang="zh-CN">
                <a:solidFill>
                  <a:schemeClr val="tx1"/>
                </a:solidFill>
              </a:rPr>
              <a:t>Q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非线性模型的参数估计：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基于粒子滤波与平滑的方法</a:t>
            </a:r>
          </a:p>
          <a:p>
            <a:r>
              <a:rPr lang="zh-CN">
                <a:solidFill>
                  <a:schemeClr val="tx1"/>
                </a:solidFill>
                <a:sym typeface="+mn-ea"/>
              </a:rPr>
              <a:t>利用调整权值平滑器计算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Q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非线性模型的参数估计：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基于粒子滤波与平滑的方法</a:t>
            </a:r>
          </a:p>
          <a:p>
            <a:r>
              <a:rPr lang="zh-CN">
                <a:solidFill>
                  <a:schemeClr val="tx1"/>
                </a:solidFill>
                <a:sym typeface="+mn-ea"/>
              </a:rPr>
              <a:t>参数的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Rao-Blackwell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化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1.3 </a:t>
            </a:r>
            <a:r>
              <a:rPr lang="zh-CN" altLang="en-US">
                <a:sym typeface="+mn-ea"/>
              </a:rPr>
              <a:t>举例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4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SLAM</a:t>
            </a:r>
          </a:p>
        </p:txBody>
      </p:sp>
      <p:pic>
        <p:nvPicPr>
          <p:cNvPr id="7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05" y="2383155"/>
            <a:ext cx="7051040" cy="4431665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/>
        </p:nvGraphicFramePr>
        <p:xfrm>
          <a:off x="838200" y="3016250"/>
          <a:ext cx="3898265" cy="2836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r:id="rId4" imgW="3209925" imgH="2600325" progId="Paint.Picture">
                  <p:embed/>
                </p:oleObj>
              </mc:Choice>
              <mc:Fallback>
                <p:oleObj r:id="rId4" imgW="3209925" imgH="26003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3016250"/>
                        <a:ext cx="3898265" cy="2836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745" y="7048500"/>
            <a:ext cx="3988435" cy="2272665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095" y="4776470"/>
            <a:ext cx="7960995" cy="12738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  <a:effectLst>
            <a:softEdge rad="127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05" y="1929765"/>
            <a:ext cx="6242685" cy="2381885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参数估计：</a:t>
            </a:r>
            <a:r>
              <a:rPr lang="en-US" altLang="zh-CN">
                <a:sym typeface="+mn-ea"/>
              </a:rPr>
              <a:t>LG-SSM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In the control theory community, this is known as system identification (</a:t>
            </a:r>
            <a:r>
              <a:rPr lang="zh-CN" altLang="en-US"/>
              <a:t>系统辨识</a:t>
            </a:r>
            <a:r>
              <a:rPr lang="en-US" altLang="zh-CN"/>
              <a:t>)</a:t>
            </a:r>
          </a:p>
          <a:p>
            <a:r>
              <a:rPr lang="zh-CN" altLang="en-US"/>
              <a:t>系统辨识：结构辨识</a:t>
            </a:r>
            <a:r>
              <a:rPr lang="en-US" altLang="zh-CN"/>
              <a:t>+</a:t>
            </a:r>
            <a:r>
              <a:rPr lang="zh-CN" altLang="en-US"/>
              <a:t>参数估计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参数估计：</a:t>
            </a:r>
            <a:r>
              <a:rPr lang="en-US" altLang="zh-CN">
                <a:sym typeface="+mn-ea"/>
              </a:rPr>
              <a:t>LG-SSM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Training with fully observed data</a:t>
            </a:r>
          </a:p>
          <a:p>
            <a:r>
              <a:rPr lang="en-US" altLang="zh-CN"/>
              <a:t>Solve a multivariate linear regression for zt-1 --&gt; zt, zt --&gt; yt</a:t>
            </a:r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参数估计：</a:t>
            </a:r>
            <a:r>
              <a:rPr lang="en-US" altLang="zh-CN">
                <a:sym typeface="+mn-ea"/>
              </a:rPr>
              <a:t>LG-SSM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EM</a:t>
            </a:r>
          </a:p>
          <a:p>
            <a:r>
              <a:rPr lang="en-US" altLang="zh-CN"/>
              <a:t>E-step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M-step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参数估计：</a:t>
            </a:r>
            <a:r>
              <a:rPr lang="en-US" altLang="zh-CN">
                <a:sym typeface="+mn-ea"/>
              </a:rPr>
              <a:t>LG-SSM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4.Sub-space based Method</a:t>
            </a:r>
            <a:endParaRPr 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Global Positioning System (GPS)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665" y="1756410"/>
            <a:ext cx="4665980" cy="419354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915" y="2383155"/>
            <a:ext cx="928243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245" y="684530"/>
            <a:ext cx="5155565" cy="5733415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430" y="1577975"/>
            <a:ext cx="6911975" cy="39795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1.3 </a:t>
            </a:r>
            <a:r>
              <a:rPr lang="zh-CN" altLang="en-US">
                <a:sym typeface="+mn-ea"/>
              </a:rPr>
              <a:t>举例</a:t>
            </a:r>
            <a:endParaRPr lang="zh-CN" altLang="en-US"/>
          </a:p>
          <a:p>
            <a:r>
              <a:rPr lang="zh-CN" altLang="en-US" sz="2800">
                <a:solidFill>
                  <a:schemeClr val="tx1"/>
                </a:solidFill>
              </a:rPr>
              <a:t>例子</a:t>
            </a:r>
            <a:r>
              <a:rPr lang="en-US" altLang="zh-CN" sz="2800">
                <a:solidFill>
                  <a:schemeClr val="tx1"/>
                </a:solidFill>
              </a:rPr>
              <a:t>5</a:t>
            </a:r>
            <a:r>
              <a:rPr lang="zh-CN" altLang="en-US" sz="2800">
                <a:solidFill>
                  <a:schemeClr val="tx1"/>
                </a:solidFill>
              </a:rPr>
              <a:t>：在线最小二乘法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29005" y="7491730"/>
          <a:ext cx="9720580" cy="233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r:id="rId3" imgW="9720580" imgH="2338705" progId="Paint.Picture">
                  <p:embed/>
                </p:oleObj>
              </mc:Choice>
              <mc:Fallback>
                <p:oleObj r:id="rId3" imgW="9720580" imgH="233870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9005" y="7491730"/>
                        <a:ext cx="9720580" cy="2338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132070" y="2136775"/>
            <a:ext cx="4117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Example: Online parameter learning using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Recursive Least Squares (RLS)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55" y="3053715"/>
            <a:ext cx="7686675" cy="3762375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610" y="1584325"/>
            <a:ext cx="75584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概率状态空间模型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980" y="3007360"/>
            <a:ext cx="4591050" cy="1349375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概率状态空间模型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举例（线性参数回归模型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概率状态空间模型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举例（线性参数回归模型</a:t>
            </a:r>
            <a:r>
              <a:rPr lang="en-US" altLang="zh-CN"/>
              <a:t>2</a:t>
            </a:r>
            <a:r>
              <a:rPr lang="zh-CN" altLang="en-US"/>
              <a:t>）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more page29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概率状态空间模型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证明与示例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概率状态空间模型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FF"/>
                </a:solidFill>
              </a:rPr>
              <a:t>几种常见的模型</a:t>
            </a:r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534920"/>
            <a:ext cx="72053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HMM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卡尔曼滤波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765" y="6252845"/>
            <a:ext cx="1051560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Kalman, R. E. 1960. “A New Approach to Linear Filtering and Prediction Problems,” Transaction of the ASME—Journal of Basic Engineering, pp. 35-45 (March 1960).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Transition Model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Observation Model (Measurement Model)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This model is called a Linear-Gaussian SSM (LG-SSM) or </a:t>
            </a:r>
          </a:p>
          <a:p>
            <a:r>
              <a:rPr lang="en-US" altLang="zh-CN"/>
              <a:t>Linear Dynamic System (LDS)</a:t>
            </a:r>
          </a:p>
        </p:txBody>
      </p:sp>
      <p:graphicFrame>
        <p:nvGraphicFramePr>
          <p:cNvPr id="12" name="对象 11"/>
          <p:cNvGraphicFramePr/>
          <p:nvPr/>
        </p:nvGraphicFramePr>
        <p:xfrm>
          <a:off x="1114425" y="2485390"/>
          <a:ext cx="7138670" cy="69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9" r:id="rId3" imgW="3788410" imgH="690245" progId="Equation.DSMT4">
                  <p:embed/>
                </p:oleObj>
              </mc:Choice>
              <mc:Fallback>
                <p:oleObj r:id="rId3" imgW="3788410" imgH="690245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4425" y="2485390"/>
                        <a:ext cx="7138670" cy="6934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1114425" y="3972560"/>
          <a:ext cx="7138670" cy="648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0" r:id="rId5" imgW="2374265" imgH="254000" progId="Equation.DSMT4">
                  <p:embed/>
                </p:oleObj>
              </mc:Choice>
              <mc:Fallback>
                <p:oleObj r:id="rId5" imgW="2374265" imgH="2540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1114425" y="3972560"/>
                        <a:ext cx="7138670" cy="64833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If the parameters are independent of time, the model is called stationary.</a:t>
            </a:r>
          </a:p>
        </p:txBody>
      </p:sp>
      <p:graphicFrame>
        <p:nvGraphicFramePr>
          <p:cNvPr id="16" name="对象 15"/>
          <p:cNvGraphicFramePr/>
          <p:nvPr/>
        </p:nvGraphicFramePr>
        <p:xfrm>
          <a:off x="1321435" y="2790190"/>
          <a:ext cx="5954395" cy="783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1" r:id="rId3" imgW="4109720" imgH="638175" progId="Equation.DSMT4">
                  <p:embed/>
                </p:oleObj>
              </mc:Choice>
              <mc:Fallback>
                <p:oleObj r:id="rId3" imgW="4109720" imgH="638175" progId="Equation.DSMT4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1435" y="2790190"/>
                        <a:ext cx="5954395" cy="78359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363980" y="3676650"/>
          <a:ext cx="280416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2" r:id="rId5" imgW="1397000" imgH="254000" progId="Equation.DSMT4">
                  <p:embed/>
                </p:oleObj>
              </mc:Choice>
              <mc:Fallback>
                <p:oleObj r:id="rId5" imgW="1397000" imgH="254000" progId="Equation.DSMT4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3980" y="3676650"/>
                        <a:ext cx="2804160" cy="5175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363980" y="4358005"/>
          <a:ext cx="570103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3" r:id="rId7" imgW="2273300" imgH="254000" progId="Equation.DSMT4">
                  <p:embed/>
                </p:oleObj>
              </mc:Choice>
              <mc:Fallback>
                <p:oleObj r:id="rId7" imgW="2273300" imgH="254000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3980" y="4358005"/>
                        <a:ext cx="5701030" cy="6413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1363663" y="5143500"/>
          <a:ext cx="6718935" cy="64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4" r:id="rId9" imgW="2234565" imgH="254000" progId="Equation.DSMT4">
                  <p:embed/>
                </p:oleObj>
              </mc:Choice>
              <mc:Fallback>
                <p:oleObj r:id="rId9" imgW="2234565" imgH="2540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63663" y="5143500"/>
                        <a:ext cx="6718935" cy="64960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Advantages of LG-SSM</a:t>
            </a:r>
          </a:p>
          <a:p>
            <a:r>
              <a:rPr lang="en-US" altLang="zh-CN"/>
              <a:t>Exact Inference, If the initial belief state is Gaussian, then all subsequent belief state will also be Gaussian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1.3 </a:t>
            </a:r>
            <a:r>
              <a:rPr lang="zh-CN" altLang="en-US">
                <a:sym typeface="+mn-ea"/>
              </a:rPr>
              <a:t>举例</a:t>
            </a:r>
            <a:endParaRPr lang="zh-CN" altLang="en-US"/>
          </a:p>
          <a:p>
            <a:r>
              <a:rPr lang="zh-CN" altLang="en-US" sz="2800">
                <a:solidFill>
                  <a:schemeClr val="tx1"/>
                </a:solidFill>
              </a:rPr>
              <a:t>例子</a:t>
            </a:r>
            <a:r>
              <a:rPr lang="en-US" altLang="zh-CN" sz="2800">
                <a:solidFill>
                  <a:schemeClr val="tx1"/>
                </a:solidFill>
              </a:rPr>
              <a:t>5</a:t>
            </a:r>
            <a:r>
              <a:rPr lang="zh-CN" altLang="en-US" sz="2800">
                <a:solidFill>
                  <a:schemeClr val="tx1"/>
                </a:solidFill>
              </a:rPr>
              <a:t>：在线最小二乘法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29005" y="7491730"/>
          <a:ext cx="9720580" cy="233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0" r:id="rId3" imgW="9720580" imgH="2338705" progId="Paint.Picture">
                  <p:embed/>
                </p:oleObj>
              </mc:Choice>
              <mc:Fallback>
                <p:oleObj r:id="rId3" imgW="9720580" imgH="233870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9005" y="7491730"/>
                        <a:ext cx="9720580" cy="2338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132070" y="2136775"/>
            <a:ext cx="4117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Example: Online parameter learning using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Recursive Least Squares (RLS)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05" y="3021965"/>
            <a:ext cx="8411210" cy="381381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Examples: Object Tracking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Example: SLAM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跟踪是一个概率推理问题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粒子滤波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tx1"/>
                </a:solidFill>
              </a:rPr>
              <a:t>重要性采用</a:t>
            </a:r>
          </a:p>
          <a:p>
            <a:r>
              <a:rPr lang="zh-CN" altLang="en-US" b="1">
                <a:solidFill>
                  <a:schemeClr val="tx1"/>
                </a:solidFill>
              </a:rPr>
              <a:t>序列重要性采样</a:t>
            </a:r>
          </a:p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序列重要性重采样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用在任意的</a:t>
            </a:r>
            <a:r>
              <a:rPr lang="en-US" altLang="zh-CN"/>
              <a:t>dynamic model</a:t>
            </a:r>
          </a:p>
          <a:p>
            <a:r>
              <a:rPr lang="en-US" altLang="zh-CN"/>
              <a:t>Monte Carlo</a:t>
            </a:r>
            <a:r>
              <a:rPr lang="zh-CN" altLang="en-US"/>
              <a:t>算法，计算量大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粒子滤波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重要性采样（</a:t>
            </a:r>
            <a:r>
              <a:rPr lang="en-US" altLang="zh-CN"/>
              <a:t>Importance Sampling</a:t>
            </a:r>
            <a:r>
              <a:rPr lang="zh-CN" altLang="en-US"/>
              <a:t>）</a:t>
            </a:r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237615" y="2608580"/>
          <a:ext cx="4730750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8" r:id="rId3" imgW="5226685" imgH="2965450" progId="Equation.DSMT4">
                  <p:embed/>
                </p:oleObj>
              </mc:Choice>
              <mc:Fallback>
                <p:oleObj r:id="rId3" imgW="5226685" imgH="296545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7615" y="2608580"/>
                        <a:ext cx="4730750" cy="323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0" y="2986405"/>
            <a:ext cx="5034915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粒子滤波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But</a:t>
            </a:r>
            <a:r>
              <a:rPr lang="zh-CN" altLang="en-US"/>
              <a:t>，在高维空间中寻找</a:t>
            </a:r>
            <a:r>
              <a:rPr lang="en-US" altLang="zh-CN"/>
              <a:t>q</a:t>
            </a:r>
            <a:r>
              <a:rPr lang="zh-CN" altLang="en-US"/>
              <a:t>是很困难的一件事情</a:t>
            </a:r>
          </a:p>
          <a:p>
            <a:r>
              <a:rPr lang="zh-CN" altLang="en-US"/>
              <a:t>一个维度一个维度来</a:t>
            </a:r>
          </a:p>
        </p:txBody>
      </p:sp>
      <p:pic>
        <p:nvPicPr>
          <p:cNvPr id="5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95" y="2889885"/>
            <a:ext cx="728218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粒子滤波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序列重要性采样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3122930"/>
            <a:ext cx="3625215" cy="2110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20" y="3679825"/>
            <a:ext cx="5053330" cy="1391285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粒子滤波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05" y="1825625"/>
            <a:ext cx="89357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粒子滤波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举例</a:t>
            </a:r>
          </a:p>
          <a:p>
            <a:r>
              <a:rPr lang="zh-CN" altLang="en-US" sz="2800">
                <a:solidFill>
                  <a:schemeClr val="tx1"/>
                </a:solidFill>
              </a:rPr>
              <a:t>例子</a:t>
            </a:r>
            <a:r>
              <a:rPr lang="en-US" altLang="zh-CN" sz="2800">
                <a:solidFill>
                  <a:schemeClr val="tx1"/>
                </a:solidFill>
              </a:rPr>
              <a:t>6</a:t>
            </a:r>
            <a:r>
              <a:rPr lang="zh-CN" altLang="en-US" sz="2800">
                <a:solidFill>
                  <a:schemeClr val="tx1"/>
                </a:solidFill>
              </a:rPr>
              <a:t>：时间序列分析</a:t>
            </a:r>
          </a:p>
        </p:txBody>
      </p:sp>
      <p:graphicFrame>
        <p:nvGraphicFramePr>
          <p:cNvPr id="10" name="对象 9"/>
          <p:cNvGraphicFramePr/>
          <p:nvPr/>
        </p:nvGraphicFramePr>
        <p:xfrm>
          <a:off x="4268470" y="3035300"/>
          <a:ext cx="6075045" cy="1932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2" r:id="rId3" imgW="3976370" imgH="1009650" progId="Paint.Picture">
                  <p:embed/>
                </p:oleObj>
              </mc:Choice>
              <mc:Fallback>
                <p:oleObj r:id="rId3" imgW="3976370" imgH="10096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8470" y="3035300"/>
                        <a:ext cx="6075045" cy="1932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4450080" y="5267960"/>
          <a:ext cx="4790440" cy="1102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3" r:id="rId5" imgW="4262120" imgH="752475" progId="Paint.Picture">
                  <p:embed/>
                </p:oleObj>
              </mc:Choice>
              <mc:Fallback>
                <p:oleObj r:id="rId5" imgW="4262120" imgH="75247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0080" y="5267960"/>
                        <a:ext cx="4790440" cy="1102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1100455" y="3133090"/>
          <a:ext cx="2317750" cy="304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4" r:id="rId7" imgW="1952625" imgH="2743200" progId="Paint.Picture">
                  <p:embed/>
                </p:oleObj>
              </mc:Choice>
              <mc:Fallback>
                <p:oleObj r:id="rId7" imgW="1952625" imgH="27432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0455" y="3133090"/>
                        <a:ext cx="2317750" cy="304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粒子滤波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 </a:t>
            </a:r>
            <a:r>
              <a:rPr lang="zh-CN" altLang="en-US"/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Data Association and Multi-object Tracking</a:t>
            </a:r>
          </a:p>
          <a:p>
            <a:r>
              <a:rPr lang="en-US" altLang="zh-CN"/>
              <a:t>Fault Diagnosis (Two-Tank System)</a:t>
            </a:r>
          </a:p>
          <a:p>
            <a:r>
              <a:rPr lang="en-US" altLang="zh-CN"/>
              <a:t>Econometric Forecasting (Regime Switching)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Contour Tracking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934845" y="1815465"/>
          <a:ext cx="8239125" cy="399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2" r:id="rId3" imgW="8239125" imgH="3990975" progId="Paint.Picture">
                  <p:embed/>
                </p:oleObj>
              </mc:Choice>
              <mc:Fallback>
                <p:oleObj r:id="rId3" imgW="8239125" imgH="3990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4845" y="1815465"/>
                        <a:ext cx="8239125" cy="399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模型：</a:t>
            </a:r>
            <a:r>
              <a:rPr lang="en-US" altLang="zh-CN"/>
              <a:t>Switching Linear Dynamic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 marriage between a HMM and a LDS</a:t>
            </a:r>
          </a:p>
          <a:p>
            <a:r>
              <a:rPr lang="en-US" altLang="zh-CN"/>
              <a:t>Jump Markov Model/Process,</a:t>
            </a:r>
          </a:p>
          <a:p>
            <a:r>
              <a:rPr lang="en-US" altLang="zh-CN"/>
              <a:t>Switching Kalman Filter, Switching Linear Gausssian State Space Model,</a:t>
            </a:r>
          </a:p>
          <a:p>
            <a:r>
              <a:rPr lang="en-US" altLang="zh-CN"/>
              <a:t>Conditional Linear Gaussian Model,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SLDS</a:t>
            </a:r>
          </a:p>
        </p:txBody>
      </p:sp>
      <p:pic>
        <p:nvPicPr>
          <p:cNvPr id="4" name="图片 3" descr="DRTPIIA{{ZZ1}U35XA89$V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5" y="2512060"/>
            <a:ext cx="3747135" cy="2502535"/>
          </a:xfrm>
          <a:prstGeom prst="rect">
            <a:avLst/>
          </a:prstGeom>
        </p:spPr>
      </p:pic>
      <p:pic>
        <p:nvPicPr>
          <p:cNvPr id="5" name="图片 4" descr="Y3IY4M5VFBN]~GOCFIK[1[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2230755"/>
            <a:ext cx="7339330" cy="911225"/>
          </a:xfrm>
          <a:prstGeom prst="rect">
            <a:avLst/>
          </a:prstGeom>
        </p:spPr>
      </p:pic>
      <p:pic>
        <p:nvPicPr>
          <p:cNvPr id="6" name="图片 5" descr="FU$QU[(F]4SS615V`NP~V1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70" y="3311525"/>
            <a:ext cx="5084445" cy="641350"/>
          </a:xfrm>
          <a:prstGeom prst="rect">
            <a:avLst/>
          </a:prstGeom>
        </p:spPr>
      </p:pic>
      <p:pic>
        <p:nvPicPr>
          <p:cNvPr id="7" name="图片 6" descr="NAS@DES[O{427]HO$H1Y(D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485" y="4061460"/>
            <a:ext cx="5913755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245870" y="1567180"/>
          <a:ext cx="9586595" cy="435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r:id="rId3" imgW="9767570" imgH="4433570" progId="Paint.Picture">
                  <p:embed/>
                </p:oleObj>
              </mc:Choice>
              <mc:Fallback>
                <p:oleObj r:id="rId3" imgW="9767570" imgH="443357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5870" y="1567180"/>
                        <a:ext cx="9586595" cy="435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 </a:t>
            </a:r>
            <a:r>
              <a:rPr lang="zh-CN" altLang="en-US"/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Stable Multi-Target Tracking in Real-Time Surveillance Video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HOG+KLT+MCMCDA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Contents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1.</a:t>
            </a:r>
            <a:r>
              <a:rPr lang="zh-CN" altLang="en-US" b="1" dirty="0">
                <a:solidFill>
                  <a:schemeClr val="tx1"/>
                </a:solidFill>
              </a:rPr>
              <a:t>模型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en-US" b="1" dirty="0">
                <a:solidFill>
                  <a:srgbClr val="FF0000"/>
                </a:solidFill>
              </a:rPr>
              <a:t>滤波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3.</a:t>
            </a:r>
            <a:r>
              <a:rPr lang="zh-CN" altLang="en-US" b="1" dirty="0">
                <a:solidFill>
                  <a:srgbClr val="FF0000"/>
                </a:solidFill>
              </a:rPr>
              <a:t>平滑</a:t>
            </a:r>
          </a:p>
          <a:p>
            <a:pPr marL="0" indent="0">
              <a:buNone/>
            </a:pPr>
            <a:r>
              <a:rPr lang="en-US" altLang="zh-CN" b="1" dirty="0"/>
              <a:t>4.</a:t>
            </a:r>
            <a:r>
              <a:rPr lang="zh-CN" altLang="en-US" b="1" dirty="0"/>
              <a:t>学习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5.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应用</a:t>
            </a:r>
          </a:p>
        </p:txBody>
      </p:sp>
      <p:sp>
        <p:nvSpPr>
          <p:cNvPr id="4" name="双大括号 3">
            <a:extLst>
              <a:ext uri="{FF2B5EF4-FFF2-40B4-BE49-F238E27FC236}">
                <a16:creationId xmlns:a16="http://schemas.microsoft.com/office/drawing/2014/main" id="{889B0350-54DD-45D0-9035-9E5F5B078A90}"/>
              </a:ext>
            </a:extLst>
          </p:cNvPr>
          <p:cNvSpPr/>
          <p:nvPr/>
        </p:nvSpPr>
        <p:spPr>
          <a:xfrm>
            <a:off x="666925" y="2420224"/>
            <a:ext cx="1711354" cy="1050721"/>
          </a:xfrm>
          <a:prstGeom prst="brace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C75D50-6364-46A7-A339-C3F3A79F217D}"/>
              </a:ext>
            </a:extLst>
          </p:cNvPr>
          <p:cNvSpPr txBox="1"/>
          <p:nvPr/>
        </p:nvSpPr>
        <p:spPr>
          <a:xfrm>
            <a:off x="2549554" y="2683974"/>
            <a:ext cx="1557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举例</a:t>
            </a:r>
          </a:p>
          <a:p>
            <a:r>
              <a:rPr lang="zh-CN" altLang="en-US" sz="2800">
                <a:solidFill>
                  <a:schemeClr val="tx1"/>
                </a:solidFill>
              </a:rPr>
              <a:t>例子</a:t>
            </a:r>
            <a:r>
              <a:rPr lang="en-US" altLang="zh-CN" sz="2800">
                <a:solidFill>
                  <a:schemeClr val="tx1"/>
                </a:solidFill>
              </a:rPr>
              <a:t>6</a:t>
            </a:r>
            <a:r>
              <a:rPr lang="zh-CN" altLang="en-US" sz="2800">
                <a:solidFill>
                  <a:schemeClr val="tx1"/>
                </a:solidFill>
              </a:rPr>
              <a:t>：时间序列分析</a:t>
            </a:r>
          </a:p>
        </p:txBody>
      </p:sp>
      <p:graphicFrame>
        <p:nvGraphicFramePr>
          <p:cNvPr id="10" name="对象 9"/>
          <p:cNvGraphicFramePr/>
          <p:nvPr/>
        </p:nvGraphicFramePr>
        <p:xfrm>
          <a:off x="1074420" y="3041650"/>
          <a:ext cx="4791075" cy="1438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6" r:id="rId3" imgW="3976370" imgH="1009650" progId="Paint.Picture">
                  <p:embed/>
                </p:oleObj>
              </mc:Choice>
              <mc:Fallback>
                <p:oleObj r:id="rId3" imgW="3976370" imgH="10096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4420" y="3041650"/>
                        <a:ext cx="4791075" cy="1438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170940" y="4763135"/>
          <a:ext cx="4790440" cy="1102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r:id="rId5" imgW="4262120" imgH="752475" progId="Paint.Picture">
                  <p:embed/>
                </p:oleObj>
              </mc:Choice>
              <mc:Fallback>
                <p:oleObj r:id="rId5" imgW="4262120" imgH="75247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70940" y="4763135"/>
                        <a:ext cx="4790440" cy="1102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6457315" y="2331720"/>
          <a:ext cx="519557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8" r:id="rId7" imgW="4309745" imgH="3129280" progId="Paint.Picture">
                  <p:embed/>
                </p:oleObj>
              </mc:Choice>
              <mc:Fallback>
                <p:oleObj r:id="rId7" imgW="4309745" imgH="31292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7315" y="2331720"/>
                        <a:ext cx="5195570" cy="366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1.4 </a:t>
            </a:r>
            <a:r>
              <a:rPr lang="zh-CN" altLang="en-US"/>
              <a:t>几个基本问题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/>
                </a:solidFill>
              </a:rPr>
              <a:t>问题一：滤波</a:t>
            </a:r>
            <a:r>
              <a:rPr lang="en-US" altLang="zh-CN" sz="2800">
                <a:solidFill>
                  <a:schemeClr val="tx1"/>
                </a:solidFill>
              </a:rPr>
              <a:t>/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预测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/>
                </a:solidFill>
              </a:rPr>
              <a:t>问题二：平滑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/>
                </a:solidFill>
              </a:rPr>
              <a:t>问题三：参数学习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55" y="2509520"/>
            <a:ext cx="6883400" cy="31191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1.4 </a:t>
            </a:r>
            <a:r>
              <a:rPr lang="zh-CN" altLang="en-US"/>
              <a:t>几个基本问题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/>
                </a:solidFill>
              </a:rPr>
              <a:t>问题一：滤波</a:t>
            </a:r>
            <a:r>
              <a:rPr lang="en-US" altLang="zh-CN" sz="2800">
                <a:solidFill>
                  <a:schemeClr val="tx1"/>
                </a:solidFill>
              </a:rPr>
              <a:t>/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预测</a:t>
            </a:r>
          </a:p>
          <a:p>
            <a:pPr marL="0" indent="0">
              <a:buFont typeface="Wingdings" panose="05000000000000000000" charset="0"/>
              <a:buNone/>
            </a:pPr>
            <a:endParaRPr lang="zh-CN" altLang="en-US" sz="28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3055620"/>
            <a:ext cx="8409305" cy="33229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1.4 </a:t>
            </a:r>
            <a:r>
              <a:rPr lang="zh-CN" altLang="en-US"/>
              <a:t>几个基本问题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/>
                </a:solidFill>
              </a:rPr>
              <a:t>问题二：平滑</a:t>
            </a:r>
          </a:p>
          <a:p>
            <a:pPr marL="0" indent="0">
              <a:buFont typeface="Wingdings" panose="05000000000000000000" charset="0"/>
              <a:buNone/>
            </a:pPr>
            <a:endParaRPr lang="zh-CN" altLang="en-US" sz="2800">
              <a:solidFill>
                <a:schemeClr val="tx1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15" y="3088640"/>
            <a:ext cx="768223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1.4 </a:t>
            </a:r>
            <a:r>
              <a:rPr lang="zh-CN" altLang="en-US"/>
              <a:t>几个基本问题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/>
                </a:solidFill>
              </a:rPr>
              <a:t>问题三：参数学习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2972435"/>
            <a:ext cx="10568305" cy="33439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CN" altLang="en-US" b="1">
                <a:solidFill>
                  <a:schemeClr val="bg1">
                    <a:lumMod val="85000"/>
                  </a:schemeClr>
                </a:solidFill>
              </a:rPr>
              <a:t>模型</a:t>
            </a:r>
          </a:p>
          <a:p>
            <a:pPr marL="0" indent="0">
              <a:buNone/>
            </a:pPr>
            <a:r>
              <a:rPr lang="en-US" altLang="zh-CN" b="1">
                <a:solidFill>
                  <a:srgbClr val="0000FF"/>
                </a:solidFill>
              </a:rPr>
              <a:t>2.</a:t>
            </a:r>
            <a:r>
              <a:rPr lang="zh-CN" altLang="en-US" b="1">
                <a:solidFill>
                  <a:srgbClr val="0000FF"/>
                </a:solidFill>
              </a:rPr>
              <a:t>滤波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平滑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学习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应用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78380" y="2366645"/>
            <a:ext cx="68275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2.1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贝叶斯滤波的一般性框架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2.2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卡尔曼滤波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2.3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增强卡尔曼滤波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2.4 UKF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2.5 Assume Density Filter(ADF)</a:t>
            </a:r>
          </a:p>
          <a:p>
            <a:r>
              <a:rPr lang="en-US" altLang="zh-CN" sz="3200" b="1">
                <a:solidFill>
                  <a:srgbClr val="0000FF"/>
                </a:solidFill>
                <a:sym typeface="+mn-ea"/>
              </a:rPr>
              <a:t>2.6 </a:t>
            </a:r>
            <a:r>
              <a:rPr lang="zh-CN" altLang="en-US" sz="3200" b="1">
                <a:solidFill>
                  <a:srgbClr val="0000FF"/>
                </a:solidFill>
                <a:sym typeface="+mn-ea"/>
              </a:rPr>
              <a:t>粒子滤波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定理：</a:t>
            </a:r>
            <a:r>
              <a:rPr lang="zh-CN" altLang="en-US">
                <a:solidFill>
                  <a:schemeClr val="tx1"/>
                </a:solidFill>
              </a:rPr>
              <a:t>贝叶斯滤波方程</a:t>
            </a:r>
          </a:p>
        </p:txBody>
      </p:sp>
      <p:graphicFrame>
        <p:nvGraphicFramePr>
          <p:cNvPr id="10" name="对象 9"/>
          <p:cNvGraphicFramePr/>
          <p:nvPr/>
        </p:nvGraphicFramePr>
        <p:xfrm>
          <a:off x="1202055" y="3115945"/>
          <a:ext cx="7080885" cy="2598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r:id="rId3" imgW="3035300" imgH="1041400" progId="Equation.DSMT4">
                  <p:embed/>
                </p:oleObj>
              </mc:Choice>
              <mc:Fallback>
                <p:oleObj r:id="rId3" imgW="3035300" imgH="10414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2055" y="3115945"/>
                        <a:ext cx="7080885" cy="259842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  <a:r>
              <a:rPr lang="en-US" altLang="zh-CN"/>
              <a:t>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</a:t>
            </a:r>
            <a:endParaRPr lang="zh-CN" altLang="en-US"/>
          </a:p>
          <a:p>
            <a:r>
              <a:rPr lang="zh-CN" altLang="en-US" sz="2800">
                <a:solidFill>
                  <a:srgbClr val="FF0000"/>
                </a:solidFill>
                <a:sym typeface="+mn-ea"/>
              </a:rPr>
              <a:t>定理：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贝叶斯滤波方程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证明</a:t>
            </a:r>
          </a:p>
          <a:p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2286635" y="2933065"/>
          <a:ext cx="838073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r:id="rId3" imgW="3035300" imgH="279400" progId="Equation.DSMT4">
                  <p:embed/>
                </p:oleObj>
              </mc:Choice>
              <mc:Fallback>
                <p:oleObj r:id="rId3" imgW="3035300" imgH="2794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635" y="2933065"/>
                        <a:ext cx="8380730" cy="7747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55" y="3897630"/>
            <a:ext cx="9722485" cy="28975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  <a:r>
              <a:rPr lang="en-US" altLang="zh-CN"/>
              <a:t>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</a:t>
            </a:r>
            <a:endParaRPr lang="zh-CN" altLang="en-US"/>
          </a:p>
          <a:p>
            <a:r>
              <a:rPr lang="zh-CN" altLang="en-US" sz="2800">
                <a:solidFill>
                  <a:srgbClr val="FF0000"/>
                </a:solidFill>
                <a:sym typeface="+mn-ea"/>
              </a:rPr>
              <a:t>定理：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贝叶斯滤波方程</a:t>
            </a:r>
            <a:endParaRPr lang="zh-CN" altLang="en-US" sz="28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2800">
              <a:solidFill>
                <a:schemeClr val="tx1"/>
              </a:solidFill>
              <a:sym typeface="+mn-ea"/>
            </a:endParaRPr>
          </a:p>
          <a:p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1175385" y="3005455"/>
          <a:ext cx="8121015" cy="65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r:id="rId3" imgW="3035300" imgH="279400" progId="Equation.DSMT4">
                  <p:embed/>
                </p:oleObj>
              </mc:Choice>
              <mc:Fallback>
                <p:oleObj r:id="rId3" imgW="3035300" imgH="2794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5385" y="3005455"/>
                        <a:ext cx="8121015" cy="6597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035175" y="7221855"/>
            <a:ext cx="20053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附上</a:t>
            </a:r>
            <a:r>
              <a:rPr lang="en-US" altLang="zh-CN">
                <a:sym typeface="+mn-ea"/>
              </a:rPr>
              <a:t>page40</a:t>
            </a:r>
            <a:r>
              <a:rPr lang="zh-CN" altLang="en-US">
                <a:sym typeface="+mn-ea"/>
              </a:rPr>
              <a:t>的图示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85" y="3960495"/>
            <a:ext cx="8121015" cy="22898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  <a:r>
              <a:rPr lang="en-US" altLang="zh-CN"/>
              <a:t>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</a:t>
            </a:r>
            <a:endParaRPr lang="zh-CN" altLang="en-US"/>
          </a:p>
          <a:p>
            <a:r>
              <a:rPr lang="zh-CN" altLang="en-US" sz="2800">
                <a:solidFill>
                  <a:srgbClr val="FF0000"/>
                </a:solidFill>
                <a:sym typeface="+mn-ea"/>
              </a:rPr>
              <a:t>定理：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贝叶斯滤波方程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证明</a:t>
            </a:r>
          </a:p>
          <a:p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2212975" y="3405505"/>
          <a:ext cx="6124575" cy="1706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r:id="rId3" imgW="2971800" imgH="736600" progId="Equation.DSMT4">
                  <p:embed/>
                </p:oleObj>
              </mc:Choice>
              <mc:Fallback>
                <p:oleObj r:id="rId3" imgW="2971800" imgH="7366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2975" y="3405505"/>
                        <a:ext cx="6124575" cy="170688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45" y="3352800"/>
            <a:ext cx="11073130" cy="282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References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911340"/>
            <a:ext cx="10515600" cy="2870460"/>
          </a:xfrm>
        </p:spPr>
        <p:txBody>
          <a:bodyPr/>
          <a:lstStyle/>
          <a:p>
            <a:pPr>
              <a:buFont typeface="Wingdings" panose="05000000000000000000" charset="0"/>
              <a:buChar char=""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《Machine Learning: A Probabilistic Prospective》, Ch 18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贝叶斯滤波与平滑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endParaRPr lang="zh-CN" altLang="en-US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"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《Bayesian Reasoning and Machine Learning》, Part IV: Dynamic Models</a:t>
            </a:r>
          </a:p>
          <a:p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《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计算机视觉：一种现代化的方法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》, ch17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《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Computer vision: models, learning and inference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》, ch19  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《Pattern Recognition and Machine Learning》, ch13  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《Probabilistic Robotics 》</a:t>
            </a:r>
            <a:endParaRPr lang="en-US" altLang="zh-CN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795" y="1809115"/>
            <a:ext cx="1499870" cy="1960245"/>
          </a:xfrm>
          <a:prstGeom prst="rect">
            <a:avLst/>
          </a:prstGeom>
        </p:spPr>
      </p:pic>
      <p:graphicFrame>
        <p:nvGraphicFramePr>
          <p:cNvPr id="5" name="对象 4"/>
          <p:cNvGraphicFramePr/>
          <p:nvPr>
            <p:extLst>
              <p:ext uri="{D42A27DB-BD31-4B8C-83A1-F6EECF244321}">
                <p14:modId xmlns:p14="http://schemas.microsoft.com/office/powerpoint/2010/main" val="1435084782"/>
              </p:ext>
            </p:extLst>
          </p:nvPr>
        </p:nvGraphicFramePr>
        <p:xfrm>
          <a:off x="937260" y="1758315"/>
          <a:ext cx="151701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4" imgW="4424680" imgH="5586730" progId="Paint.Picture">
                  <p:embed/>
                </p:oleObj>
              </mc:Choice>
              <mc:Fallback>
                <p:oleObj r:id="rId4" imgW="4424680" imgH="558673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7260" y="1758315"/>
                        <a:ext cx="1517015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YU])[%X0DMAP[TW044~5W9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520" y="1758315"/>
            <a:ext cx="1311275" cy="2040890"/>
          </a:xfrm>
          <a:prstGeom prst="rect">
            <a:avLst/>
          </a:prstGeom>
        </p:spPr>
      </p:pic>
      <p:pic>
        <p:nvPicPr>
          <p:cNvPr id="8" name="图片 7" descr="2N(H9({)DGOVU85E7}{1S8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665" y="1809115"/>
            <a:ext cx="1428115" cy="1963420"/>
          </a:xfrm>
          <a:prstGeom prst="rect">
            <a:avLst/>
          </a:prstGeom>
        </p:spPr>
      </p:pic>
      <p:pic>
        <p:nvPicPr>
          <p:cNvPr id="9" name="图片 8" descr="{)5O5R`L8R_R%$~NR(PJW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0530" y="1809115"/>
            <a:ext cx="1499870" cy="19583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405" y="1809115"/>
            <a:ext cx="1520190" cy="19634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D3A7A7-2DAB-4CE8-80C5-80EF5F069C5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0" y="1802823"/>
            <a:ext cx="1741070" cy="196526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贝叶斯滤波的一般性框架：</a:t>
            </a:r>
            <a:r>
              <a:rPr lang="zh-CN" altLang="en-US">
                <a:solidFill>
                  <a:schemeClr val="tx1"/>
                </a:solidFill>
              </a:rPr>
              <a:t>图说贝叶斯滤波</a:t>
            </a: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" y="2371090"/>
            <a:ext cx="4841240" cy="4264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贝叶斯滤波的一般性框架：</a:t>
            </a:r>
            <a:r>
              <a:rPr lang="zh-CN" altLang="en-US">
                <a:solidFill>
                  <a:schemeClr val="tx1"/>
                </a:solidFill>
              </a:rPr>
              <a:t>图说贝叶斯滤波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3030220" y="2630170"/>
          <a:ext cx="5014595" cy="3887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r:id="rId3" imgW="5153025" imgH="4410075" progId="Paint.Picture">
                  <p:embed/>
                </p:oleObj>
              </mc:Choice>
              <mc:Fallback>
                <p:oleObj r:id="rId3" imgW="5153025" imgH="44100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0220" y="2630170"/>
                        <a:ext cx="5014595" cy="3887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r>
              <a:rPr lang="en-US" altLang="zh-CN">
                <a:sym typeface="+mn-ea"/>
              </a:rPr>
              <a:t>	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</a:t>
            </a:r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49960" y="2418080"/>
          <a:ext cx="9855200" cy="369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r:id="rId3" imgW="8124825" imgH="3048000" progId="Paint.Picture">
                  <p:embed/>
                </p:oleObj>
              </mc:Choice>
              <mc:Fallback>
                <p:oleObj r:id="rId3" imgW="8124825" imgH="3048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9960" y="2418080"/>
                        <a:ext cx="9855200" cy="3697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r>
              <a:rPr lang="en-US" altLang="zh-CN">
                <a:sym typeface="+mn-ea"/>
              </a:rPr>
              <a:t>	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移动机器人估计门的状态</a:t>
            </a:r>
          </a:p>
          <a:p>
            <a:endParaRPr lang="zh-CN" altLang="en-US"/>
          </a:p>
        </p:txBody>
      </p:sp>
      <p:graphicFrame>
        <p:nvGraphicFramePr>
          <p:cNvPr id="7" name="对象 6"/>
          <p:cNvGraphicFramePr/>
          <p:nvPr/>
        </p:nvGraphicFramePr>
        <p:xfrm>
          <a:off x="1763395" y="2952750"/>
          <a:ext cx="5762625" cy="350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7" r:id="rId3" imgW="5757545" imgH="3505200" progId="Paint.Picture">
                  <p:embed/>
                </p:oleObj>
              </mc:Choice>
              <mc:Fallback>
                <p:oleObj r:id="rId3" imgW="5757545" imgH="35052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395" y="2952750"/>
                        <a:ext cx="5762625" cy="350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r>
              <a:rPr lang="en-US" altLang="zh-CN">
                <a:sym typeface="+mn-ea"/>
              </a:rPr>
              <a:t>	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移动机器人估计门的状态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具体计算过程：暂略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贝叶斯滤波的一般性框架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</a:rPr>
              <a:t>贝叶斯滤波和平滑的起源</a:t>
            </a:r>
          </a:p>
          <a:p>
            <a:r>
              <a:rPr lang="zh-CN" altLang="en-US">
                <a:solidFill>
                  <a:schemeClr val="tx1"/>
                </a:solidFill>
              </a:rPr>
              <a:t>维纳滤波</a:t>
            </a:r>
          </a:p>
          <a:p>
            <a:r>
              <a:rPr lang="zh-CN" altLang="en-US">
                <a:solidFill>
                  <a:schemeClr val="tx1"/>
                </a:solidFill>
              </a:rPr>
              <a:t>卡尔曼</a:t>
            </a:r>
          </a:p>
          <a:p>
            <a:r>
              <a:rPr lang="zh-CN" altLang="en-US">
                <a:solidFill>
                  <a:schemeClr val="tx1"/>
                </a:solidFill>
              </a:rPr>
              <a:t>苏联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Stratonovich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02835" y="6825615"/>
            <a:ext cx="14655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维纳滤波</a:t>
            </a:r>
            <a:endParaRPr lang="zh-CN" altLang="en-US"/>
          </a:p>
          <a:p>
            <a:r>
              <a:rPr lang="zh-CN" altLang="en-US">
                <a:sym typeface="+mn-ea"/>
              </a:rPr>
              <a:t>卡尔曼滤波</a:t>
            </a:r>
            <a:endParaRPr lang="zh-CN" altLang="en-US"/>
          </a:p>
          <a:p>
            <a:r>
              <a:rPr lang="zh-CN" altLang="en-US">
                <a:sym typeface="+mn-ea"/>
              </a:rPr>
              <a:t>贝叶斯平滑</a:t>
            </a:r>
            <a:endParaRPr lang="zh-CN" altLang="en-US"/>
          </a:p>
          <a:p>
            <a:r>
              <a:rPr lang="zh-CN" altLang="en-US">
                <a:sym typeface="+mn-ea"/>
              </a:rPr>
              <a:t>线性动态系统</a:t>
            </a:r>
            <a:endParaRPr lang="zh-CN" altLang="en-US"/>
          </a:p>
          <a:p>
            <a:r>
              <a:rPr lang="zh-CN" altLang="en-US">
                <a:sym typeface="+mn-ea"/>
              </a:rPr>
              <a:t>最小二乘法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卡尔曼滤波</a:t>
            </a:r>
            <a:r>
              <a:rPr lang="en-US" altLang="zh-CN">
                <a:sym typeface="+mn-ea"/>
              </a:rPr>
              <a:t>(Kalman Filtering)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  <a:sym typeface="+mn-ea"/>
              </a:rPr>
              <a:t>a.k.a Linear Quadratic Estimation (LQE)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sym typeface="+mn-ea"/>
              </a:rPr>
              <a:t>Kalman–Bucy 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F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ilter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sym typeface="+mn-ea"/>
              </a:rPr>
              <a:t>Stratonovich–Kalman–Bucy filter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sym typeface="+mn-ea"/>
              </a:rPr>
              <a:t> a common sensor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data fusion algorithm</a:t>
            </a:r>
            <a:r>
              <a:rPr lang="zh-CN" altLang="en-US" sz="2800">
                <a:sym typeface="+mn-ea"/>
              </a:rPr>
              <a:t> </a:t>
            </a:r>
          </a:p>
          <a:p>
            <a:endParaRPr lang="en-US" altLang="zh-CN"/>
          </a:p>
        </p:txBody>
      </p:sp>
      <p:graphicFrame>
        <p:nvGraphicFramePr>
          <p:cNvPr id="4" name="对象 3"/>
          <p:cNvGraphicFramePr/>
          <p:nvPr/>
        </p:nvGraphicFramePr>
        <p:xfrm>
          <a:off x="7329805" y="2159635"/>
          <a:ext cx="2621915" cy="311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r:id="rId3" imgW="3000375" imgH="3110230" progId="Paint.Picture">
                  <p:embed/>
                </p:oleObj>
              </mc:Choice>
              <mc:Fallback>
                <p:oleObj r:id="rId3" imgW="3000375" imgH="311023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9805" y="2159635"/>
                        <a:ext cx="2621915" cy="311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181340" y="5274945"/>
            <a:ext cx="1177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1930-2016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</a:rPr>
              <a:t>模型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3120390"/>
            <a:ext cx="9243695" cy="18573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</a:rPr>
              <a:t>预测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10" y="193675"/>
            <a:ext cx="5825490" cy="1170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15" y="2433320"/>
            <a:ext cx="7411720" cy="432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</a:rPr>
              <a:t>更新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05" y="3147695"/>
            <a:ext cx="9465945" cy="2893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55" y="80645"/>
            <a:ext cx="5574030" cy="1120140"/>
          </a:xfrm>
          <a:prstGeom prst="rect">
            <a:avLst/>
          </a:prstGeom>
        </p:spPr>
      </p:pic>
      <p:graphicFrame>
        <p:nvGraphicFramePr>
          <p:cNvPr id="4" name="对象 3"/>
          <p:cNvGraphicFramePr/>
          <p:nvPr/>
        </p:nvGraphicFramePr>
        <p:xfrm>
          <a:off x="6656705" y="1351280"/>
          <a:ext cx="5758815" cy="153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r:id="rId5" imgW="5939155" imgH="1695450" progId="Paint.Picture">
                  <p:embed/>
                </p:oleObj>
              </mc:Choice>
              <mc:Fallback>
                <p:oleObj r:id="rId5" imgW="5939155" imgH="16954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6705" y="1351280"/>
                        <a:ext cx="5758815" cy="1538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References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"/>
            </a:pP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徐亦达的视频                     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Wiki</a:t>
            </a:r>
          </a:p>
          <a:p>
            <a:pPr>
              <a:buFont typeface="Wingdings" panose="05000000000000000000" charset="0"/>
              <a:buChar char=""/>
            </a:pPr>
            <a:endParaRPr lang="zh-CN" altLang="en-US" sz="2800" dirty="0">
              <a:solidFill>
                <a:schemeClr val="tx1"/>
              </a:solidFill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endParaRPr lang="zh-CN" altLang="en-US" sz="2800" dirty="0">
              <a:solidFill>
                <a:schemeClr val="tx1"/>
              </a:solidFill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endParaRPr lang="zh-CN" altLang="en-US" sz="2800" dirty="0">
              <a:solidFill>
                <a:schemeClr val="tx1"/>
              </a:solidFill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endParaRPr lang="zh-CN" altLang="en-US" sz="2800" dirty="0">
              <a:solidFill>
                <a:schemeClr val="tx1"/>
              </a:solidFill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endParaRPr lang="zh-CN" altLang="en-US" dirty="0"/>
          </a:p>
        </p:txBody>
      </p:sp>
      <p:graphicFrame>
        <p:nvGraphicFramePr>
          <p:cNvPr id="4" name="对象 3">
            <a:hlinkClick r:id="rId3" action="ppaction://hlinkfile"/>
          </p:cNvPr>
          <p:cNvGraphicFramePr/>
          <p:nvPr>
            <p:extLst>
              <p:ext uri="{D42A27DB-BD31-4B8C-83A1-F6EECF244321}">
                <p14:modId xmlns:p14="http://schemas.microsoft.com/office/powerpoint/2010/main" val="1223993637"/>
              </p:ext>
            </p:extLst>
          </p:nvPr>
        </p:nvGraphicFramePr>
        <p:xfrm>
          <a:off x="4445317" y="2273632"/>
          <a:ext cx="1939925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r:id="rId4" imgW="1962150" imgH="2057400" progId="Paint.Picture">
                  <p:embed/>
                </p:oleObj>
              </mc:Choice>
              <mc:Fallback>
                <p:oleObj r:id="rId4" imgW="1962150" imgH="20574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5317" y="2273632"/>
                        <a:ext cx="1939925" cy="188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rId6"/>
          </p:cNvPr>
          <p:cNvGraphicFramePr/>
          <p:nvPr>
            <p:extLst>
              <p:ext uri="{D42A27DB-BD31-4B8C-83A1-F6EECF244321}">
                <p14:modId xmlns:p14="http://schemas.microsoft.com/office/powerpoint/2010/main" val="1325043174"/>
              </p:ext>
            </p:extLst>
          </p:nvPr>
        </p:nvGraphicFramePr>
        <p:xfrm>
          <a:off x="931225" y="4291344"/>
          <a:ext cx="7201535" cy="939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7" imgW="7195820" imgH="937895" progId="Paint.Picture">
                  <p:embed/>
                </p:oleObj>
              </mc:Choice>
              <mc:Fallback>
                <p:oleObj r:id="rId7" imgW="7195820" imgH="93789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1225" y="4291344"/>
                        <a:ext cx="7201535" cy="939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 descr="1EP{@`A$X}W@FA9C{G`Q(}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920" y="2331720"/>
            <a:ext cx="2345690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</a:rPr>
              <a:t>算法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945198" y="2868295"/>
          <a:ext cx="3832860" cy="387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r:id="rId3" imgW="1435100" imgH="1688465" progId="Equation.DSMT4">
                  <p:embed/>
                </p:oleObj>
              </mc:Choice>
              <mc:Fallback>
                <p:oleObj r:id="rId3" imgW="1435100" imgH="1688465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5198" y="2868295"/>
                        <a:ext cx="3832860" cy="387477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792345" y="2868295"/>
          <a:ext cx="4626610" cy="387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r:id="rId5" imgW="1955800" imgH="1587500" progId="Equation.DSMT4">
                  <p:embed/>
                </p:oleObj>
              </mc:Choice>
              <mc:Fallback>
                <p:oleObj r:id="rId5" imgW="1955800" imgH="15875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2345" y="2868295"/>
                        <a:ext cx="4626610" cy="387477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预测</a:t>
            </a:r>
            <a:r>
              <a:rPr lang="zh-CN" altLang="en-US">
                <a:solidFill>
                  <a:schemeClr val="tx1"/>
                </a:solidFill>
              </a:rPr>
              <a:t>的推导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695" y="1825625"/>
            <a:ext cx="6091555" cy="1223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3146425"/>
            <a:ext cx="6269990" cy="3656330"/>
          </a:xfrm>
          <a:prstGeom prst="rect">
            <a:avLst/>
          </a:prstGeom>
        </p:spPr>
      </p:pic>
      <p:graphicFrame>
        <p:nvGraphicFramePr>
          <p:cNvPr id="5" name="对象 4"/>
          <p:cNvGraphicFramePr/>
          <p:nvPr/>
        </p:nvGraphicFramePr>
        <p:xfrm>
          <a:off x="7439025" y="3261043"/>
          <a:ext cx="3832225" cy="3585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r:id="rId5" imgW="1435100" imgH="1562100" progId="Equation.DSMT4">
                  <p:embed/>
                </p:oleObj>
              </mc:Choice>
              <mc:Fallback>
                <p:oleObj r:id="rId5" imgW="1435100" imgH="15621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39025" y="3261043"/>
                        <a:ext cx="3832225" cy="358584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426079"/>
              </p:ext>
            </p:extLst>
          </p:nvPr>
        </p:nvGraphicFramePr>
        <p:xfrm>
          <a:off x="1059981" y="48577"/>
          <a:ext cx="4552315" cy="676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7" r:id="rId3" imgW="6629400" imgH="9842500" progId="Equation.DSMT4">
                  <p:embed/>
                </p:oleObj>
              </mc:Choice>
              <mc:Fallback>
                <p:oleObj r:id="rId3" imgW="6629400" imgH="98425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981" y="48577"/>
                        <a:ext cx="4552315" cy="676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826000" y="296799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A generalization of the Sherman-Morrison-Woodbury </a:t>
            </a:r>
          </a:p>
        </p:txBody>
      </p:sp>
      <p:graphicFrame>
        <p:nvGraphicFramePr>
          <p:cNvPr id="6" name="对象 5"/>
          <p:cNvGraphicFramePr/>
          <p:nvPr/>
        </p:nvGraphicFramePr>
        <p:xfrm>
          <a:off x="4774565" y="1778000"/>
          <a:ext cx="5767070" cy="97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8" r:id="rId5" imgW="5762625" imgH="976630" progId="Paint.Picture">
                  <p:embed/>
                </p:oleObj>
              </mc:Choice>
              <mc:Fallback>
                <p:oleObj r:id="rId5" imgW="5762625" imgH="97663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74565" y="1778000"/>
                        <a:ext cx="5767070" cy="977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r>
              <a:rPr lang="zh-CN" altLang="en-US">
                <a:solidFill>
                  <a:srgbClr val="FF0000"/>
                </a:solidFill>
              </a:rPr>
              <a:t>更新的</a:t>
            </a:r>
            <a:r>
              <a:rPr lang="zh-CN" altLang="en-US">
                <a:solidFill>
                  <a:schemeClr val="tx1"/>
                </a:solidFill>
              </a:rPr>
              <a:t>推导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5" y="3147695"/>
            <a:ext cx="9465945" cy="2893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r>
              <a:rPr lang="zh-CN" altLang="en-US">
                <a:solidFill>
                  <a:srgbClr val="FF0000"/>
                </a:solidFill>
              </a:rPr>
              <a:t>更新的</a:t>
            </a:r>
            <a:r>
              <a:rPr lang="zh-CN" altLang="en-US">
                <a:solidFill>
                  <a:schemeClr val="tx1"/>
                </a:solidFill>
              </a:rPr>
              <a:t>推导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016000" y="2960370"/>
          <a:ext cx="8975725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r:id="rId3" imgW="4838700" imgH="2019300" progId="Equation.DSMT4">
                  <p:embed/>
                </p:oleObj>
              </mc:Choice>
              <mc:Fallback>
                <p:oleObj r:id="rId3" imgW="4838700" imgH="20193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00" y="2960370"/>
                        <a:ext cx="8975725" cy="37465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r>
              <a:rPr lang="zh-CN" altLang="en-US">
                <a:solidFill>
                  <a:srgbClr val="FF0000"/>
                </a:solidFill>
              </a:rPr>
              <a:t>更新的</a:t>
            </a:r>
            <a:r>
              <a:rPr lang="zh-CN" altLang="en-US">
                <a:solidFill>
                  <a:schemeClr val="tx1"/>
                </a:solidFill>
              </a:rPr>
              <a:t>推导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40435" y="2900045"/>
          <a:ext cx="8107680" cy="382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r:id="rId3" imgW="3302000" imgH="1701800" progId="Equation.DSMT4">
                  <p:embed/>
                </p:oleObj>
              </mc:Choice>
              <mc:Fallback>
                <p:oleObj r:id="rId3" imgW="3302000" imgH="17018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0435" y="2900045"/>
                        <a:ext cx="8107680" cy="382651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r>
              <a:rPr lang="zh-CN" altLang="en-US">
                <a:solidFill>
                  <a:srgbClr val="FF0000"/>
                </a:solidFill>
              </a:rPr>
              <a:t>更新的</a:t>
            </a:r>
            <a:r>
              <a:rPr lang="zh-CN" altLang="en-US">
                <a:solidFill>
                  <a:schemeClr val="tx1"/>
                </a:solidFill>
              </a:rPr>
              <a:t>推导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54405" y="2957830"/>
          <a:ext cx="9876790" cy="2323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8" r:id="rId3" imgW="4699000" imgH="1104900" progId="Equation.DSMT4">
                  <p:embed/>
                </p:oleObj>
              </mc:Choice>
              <mc:Fallback>
                <p:oleObj r:id="rId3" imgW="4699000" imgH="11049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405" y="2957830"/>
                        <a:ext cx="9876790" cy="23234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</a:rPr>
              <a:t>卡尔曼滤波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推导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Moment</a:t>
            </a:r>
            <a:r>
              <a:rPr lang="zh-CN" altLang="en-US">
                <a:solidFill>
                  <a:srgbClr val="FF0000"/>
                </a:solidFill>
              </a:rPr>
              <a:t>技术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3051175"/>
            <a:ext cx="4432300" cy="2611120"/>
          </a:xfrm>
          <a:prstGeom prst="rect">
            <a:avLst/>
          </a:prstGeom>
        </p:spPr>
      </p:pic>
      <p:graphicFrame>
        <p:nvGraphicFramePr>
          <p:cNvPr id="4" name="对象 3"/>
          <p:cNvGraphicFramePr/>
          <p:nvPr/>
        </p:nvGraphicFramePr>
        <p:xfrm>
          <a:off x="5537835" y="2947035"/>
          <a:ext cx="5777865" cy="383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r:id="rId4" imgW="5640070" imgH="3981450" progId="Equation.DSMT4">
                  <p:embed/>
                </p:oleObj>
              </mc:Choice>
              <mc:Fallback>
                <p:oleObj r:id="rId4" imgW="5640070" imgH="398145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37835" y="2947035"/>
                        <a:ext cx="5777865" cy="383730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卡尔曼滤波推导的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Moment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技术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985520" y="3008630"/>
          <a:ext cx="7568565" cy="297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r:id="rId3" imgW="6649085" imgH="2636520" progId="Equation.DSMT4">
                  <p:embed/>
                </p:oleObj>
              </mc:Choice>
              <mc:Fallback>
                <p:oleObj r:id="rId3" imgW="6649085" imgH="263652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5520" y="3008630"/>
                        <a:ext cx="7568565" cy="29781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卡尔曼滤波推导的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Moment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技术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962660" y="2961640"/>
          <a:ext cx="5950585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r:id="rId3" imgW="4813300" imgH="491490" progId="Equation.DSMT4">
                  <p:embed/>
                </p:oleObj>
              </mc:Choice>
              <mc:Fallback>
                <p:oleObj r:id="rId3" imgW="4813300" imgH="49149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2660" y="2961640"/>
                        <a:ext cx="5950585" cy="59309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962660" y="3688080"/>
          <a:ext cx="5950585" cy="956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" r:id="rId5" imgW="3846195" imgH="669925" progId="Equation.DSMT4">
                  <p:embed/>
                </p:oleObj>
              </mc:Choice>
              <mc:Fallback>
                <p:oleObj r:id="rId5" imgW="3846195" imgH="669925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2660" y="3688080"/>
                        <a:ext cx="5950585" cy="95631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962660" y="4715510"/>
          <a:ext cx="5953125" cy="1675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9" r:id="rId7" imgW="3467100" imgH="1002665" progId="Equation.DSMT4">
                  <p:embed/>
                </p:oleObj>
              </mc:Choice>
              <mc:Fallback>
                <p:oleObj r:id="rId7" imgW="3467100" imgH="1002665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2660" y="4715510"/>
                        <a:ext cx="5953125" cy="16757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7022465" y="2961640"/>
          <a:ext cx="4584065" cy="342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r:id="rId9" imgW="2578100" imgH="1676400" progId="Equation.DSMT4">
                  <p:embed/>
                </p:oleObj>
              </mc:Choice>
              <mc:Fallback>
                <p:oleObj r:id="rId9" imgW="2578100" imgH="16764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2465" y="2961640"/>
                        <a:ext cx="4584065" cy="342963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回顾：</a:t>
            </a:r>
            <a:r>
              <a:rPr lang="zh-CN" altLang="en-US">
                <a:sym typeface="+mn-ea"/>
              </a:rPr>
              <a:t>第四讲-产生式模型：</a:t>
            </a:r>
            <a:r>
              <a:rPr lang="zh-CN" altLang="en-US" dirty="0"/>
              <a:t>隐马尔科夫模型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7185" y="1595120"/>
            <a:ext cx="8229600" cy="4925144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altLang="zh-CN" sz="2000" b="0" dirty="0"/>
          </a:p>
          <a:p>
            <a:pPr>
              <a:buNone/>
            </a:pPr>
            <a:endParaRPr lang="en-US" altLang="zh-CN" sz="2000" b="0" dirty="0"/>
          </a:p>
          <a:p>
            <a:pPr>
              <a:buNone/>
            </a:pPr>
            <a:r>
              <a:rPr lang="en-US" altLang="zh-CN" sz="2000" b="0" dirty="0"/>
              <a:t>    </a:t>
            </a:r>
          </a:p>
          <a:p>
            <a:pPr>
              <a:buNone/>
            </a:pPr>
            <a:endParaRPr lang="en-US" altLang="zh-CN" sz="2000" b="0" dirty="0"/>
          </a:p>
          <a:p>
            <a:pPr>
              <a:buNone/>
            </a:pPr>
            <a:endParaRPr lang="en-US" altLang="zh-CN" sz="2000" b="0" dirty="0"/>
          </a:p>
          <a:p>
            <a:pPr>
              <a:buNone/>
            </a:pPr>
            <a:endParaRPr lang="en-US" altLang="zh-CN" sz="2000" b="0" dirty="0"/>
          </a:p>
          <a:p>
            <a:pPr>
              <a:lnSpc>
                <a:spcPct val="200000"/>
              </a:lnSpc>
            </a:pPr>
            <a:r>
              <a:rPr lang="zh-CN" altLang="en-US" sz="2000" b="0" dirty="0"/>
              <a:t> </a:t>
            </a:r>
            <a:r>
              <a:rPr lang="zh-CN" altLang="en-US" sz="2400" b="0" dirty="0"/>
              <a:t>隐马尔科夫模型 </a:t>
            </a:r>
            <a:r>
              <a:rPr lang="el-GR" altLang="zh-CN" sz="2400" b="0" dirty="0"/>
              <a:t>λ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可用三元符号表示，即 </a:t>
            </a:r>
            <a:r>
              <a:rPr lang="el-GR" altLang="zh-CN" sz="2400" b="0" dirty="0"/>
              <a:t>λ</a:t>
            </a:r>
            <a:r>
              <a:rPr lang="en-US" altLang="zh-CN" sz="2400" b="0" dirty="0"/>
              <a:t>=(A, B,</a:t>
            </a:r>
            <a:r>
              <a:rPr lang="el-GR" altLang="zh-CN" sz="2400" b="0" dirty="0"/>
              <a:t> Π</a:t>
            </a:r>
            <a:r>
              <a:rPr lang="en-US" altLang="zh-CN" sz="2400" b="0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A-</a:t>
            </a:r>
            <a:r>
              <a:rPr lang="zh-CN" altLang="en-US" sz="2000" b="0" dirty="0">
                <a:solidFill>
                  <a:schemeClr val="tx1"/>
                </a:solidFill>
              </a:rPr>
              <a:t>状态转移概率矩阵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B-</a:t>
            </a:r>
            <a:r>
              <a:rPr lang="zh-CN" altLang="en-US" sz="2000" b="0" dirty="0">
                <a:solidFill>
                  <a:schemeClr val="tx1"/>
                </a:solidFill>
              </a:rPr>
              <a:t>观测概率矩阵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</a:t>
            </a:r>
            <a:r>
              <a:rPr lang="el-GR" altLang="zh-CN" sz="2000" b="0" dirty="0">
                <a:solidFill>
                  <a:schemeClr val="tx1"/>
                </a:solidFill>
              </a:rPr>
              <a:t>Π</a:t>
            </a:r>
            <a:r>
              <a:rPr lang="en-US" altLang="zh-CN" sz="2000" b="0" dirty="0">
                <a:solidFill>
                  <a:schemeClr val="tx1"/>
                </a:solidFill>
              </a:rPr>
              <a:t>-</a:t>
            </a:r>
            <a:r>
              <a:rPr lang="zh-CN" altLang="en-US" sz="2000" b="0" dirty="0">
                <a:solidFill>
                  <a:schemeClr val="tx1"/>
                </a:solidFill>
              </a:rPr>
              <a:t>初始状态概率矩阵 </a:t>
            </a:r>
            <a:endParaRPr lang="en-US" altLang="zh-CN" sz="2000" b="0" dirty="0">
              <a:solidFill>
                <a:schemeClr val="tx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08996" y="1826588"/>
            <a:ext cx="3593378" cy="1532175"/>
            <a:chOff x="755576" y="2564904"/>
            <a:chExt cx="3593378" cy="1532175"/>
          </a:xfrm>
        </p:grpSpPr>
        <p:grpSp>
          <p:nvGrpSpPr>
            <p:cNvPr id="11" name="组合 10"/>
            <p:cNvGrpSpPr/>
            <p:nvPr/>
          </p:nvGrpSpPr>
          <p:grpSpPr>
            <a:xfrm>
              <a:off x="755576" y="2564904"/>
              <a:ext cx="504056" cy="504056"/>
              <a:chOff x="755576" y="2564904"/>
              <a:chExt cx="504056" cy="50405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755576" y="256490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01870" y="2619490"/>
                <a:ext cx="43204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bg1"/>
                    </a:solidFill>
                  </a:rPr>
                  <a:t>Z</a:t>
                </a:r>
                <a:r>
                  <a:rPr lang="en-US" altLang="zh-CN" sz="1600" baseline="-25000" dirty="0">
                    <a:solidFill>
                      <a:schemeClr val="bg1"/>
                    </a:solidFill>
                  </a:rPr>
                  <a:t>1</a:t>
                </a:r>
                <a:endParaRPr lang="zh-CN" altLang="en-US" sz="1600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763688" y="2567517"/>
              <a:ext cx="504056" cy="504056"/>
              <a:chOff x="755576" y="2564904"/>
              <a:chExt cx="504056" cy="50405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755576" y="256490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01870" y="2619490"/>
                <a:ext cx="43204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bg1"/>
                    </a:solidFill>
                  </a:rPr>
                  <a:t>Z</a:t>
                </a:r>
                <a:r>
                  <a:rPr lang="en-US" altLang="zh-CN" sz="1600" baseline="-25000" dirty="0">
                    <a:solidFill>
                      <a:schemeClr val="bg1"/>
                    </a:solidFill>
                  </a:rPr>
                  <a:t>2</a:t>
                </a:r>
                <a:endParaRPr lang="zh-CN" altLang="en-US" sz="1600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834608" y="2570929"/>
              <a:ext cx="504056" cy="504056"/>
              <a:chOff x="755576" y="2564904"/>
              <a:chExt cx="504056" cy="50405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755576" y="256490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01870" y="2619490"/>
                <a:ext cx="43204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bg1"/>
                    </a:solidFill>
                  </a:rPr>
                  <a:t>Z</a:t>
                </a:r>
                <a:r>
                  <a:rPr lang="en-US" altLang="zh-CN" sz="1600" baseline="-25000" dirty="0">
                    <a:solidFill>
                      <a:schemeClr val="bg1"/>
                    </a:solidFill>
                  </a:rPr>
                  <a:t>T</a:t>
                </a:r>
                <a:endParaRPr lang="zh-CN" altLang="en-US" sz="1600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755576" y="3590410"/>
              <a:ext cx="504056" cy="504056"/>
              <a:chOff x="907976" y="4509120"/>
              <a:chExt cx="504056" cy="50405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907976" y="4509120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72962" y="4543671"/>
                <a:ext cx="43204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/>
                  <a:t>X</a:t>
                </a:r>
                <a:r>
                  <a:rPr lang="en-US" altLang="zh-CN" sz="1600" baseline="-25000" dirty="0"/>
                  <a:t>1</a:t>
                </a:r>
                <a:endParaRPr lang="zh-CN" altLang="en-US" sz="1600" baseline="-25000" dirty="0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773978" y="3587797"/>
              <a:ext cx="504056" cy="504056"/>
              <a:chOff x="907976" y="4509120"/>
              <a:chExt cx="504056" cy="50405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07976" y="4509120"/>
                <a:ext cx="504056" cy="50405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54270" y="4563706"/>
                <a:ext cx="43204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/>
                  <a:t>X</a:t>
                </a:r>
                <a:r>
                  <a:rPr lang="en-US" altLang="zh-CN" sz="1600" baseline="-25000" dirty="0"/>
                  <a:t>2</a:t>
                </a:r>
                <a:endParaRPr lang="zh-CN" altLang="en-US" sz="1600" baseline="-25000" dirty="0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844898" y="3593023"/>
              <a:ext cx="504056" cy="504056"/>
              <a:chOff x="907976" y="4509120"/>
              <a:chExt cx="504056" cy="50405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907976" y="4509120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79984" y="4541058"/>
                <a:ext cx="43204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/>
                  <a:t>X</a:t>
                </a:r>
                <a:r>
                  <a:rPr lang="en-US" altLang="zh-CN" sz="1600" baseline="-25000" dirty="0"/>
                  <a:t>T</a:t>
                </a:r>
                <a:endParaRPr lang="zh-CN" altLang="en-US" sz="1600" baseline="-25000" dirty="0"/>
              </a:p>
            </p:txBody>
          </p:sp>
        </p:grpSp>
        <p:cxnSp>
          <p:nvCxnSpPr>
            <p:cNvPr id="30" name="直接箭头连接符 29"/>
            <p:cNvCxnSpPr>
              <a:stCxn id="4" idx="6"/>
              <a:endCxn id="13" idx="2"/>
            </p:cNvCxnSpPr>
            <p:nvPr/>
          </p:nvCxnSpPr>
          <p:spPr>
            <a:xfrm>
              <a:off x="1259632" y="2816932"/>
              <a:ext cx="504056" cy="2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13" idx="4"/>
              <a:endCxn id="24" idx="0"/>
            </p:cNvCxnSpPr>
            <p:nvPr/>
          </p:nvCxnSpPr>
          <p:spPr>
            <a:xfrm>
              <a:off x="2015716" y="3071573"/>
              <a:ext cx="10290" cy="516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4" idx="4"/>
              <a:endCxn id="20" idx="0"/>
            </p:cNvCxnSpPr>
            <p:nvPr/>
          </p:nvCxnSpPr>
          <p:spPr>
            <a:xfrm>
              <a:off x="1007604" y="3068960"/>
              <a:ext cx="0" cy="521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13" idx="6"/>
            </p:cNvCxnSpPr>
            <p:nvPr/>
          </p:nvCxnSpPr>
          <p:spPr>
            <a:xfrm flipV="1">
              <a:off x="2267744" y="2816932"/>
              <a:ext cx="432048" cy="2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endCxn id="16" idx="2"/>
            </p:cNvCxnSpPr>
            <p:nvPr/>
          </p:nvCxnSpPr>
          <p:spPr>
            <a:xfrm flipV="1">
              <a:off x="3419872" y="2822957"/>
              <a:ext cx="414736" cy="2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6" idx="4"/>
              <a:endCxn id="27" idx="0"/>
            </p:cNvCxnSpPr>
            <p:nvPr/>
          </p:nvCxnSpPr>
          <p:spPr>
            <a:xfrm>
              <a:off x="4086636" y="3074985"/>
              <a:ext cx="10290" cy="5180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814201" y="2564904"/>
              <a:ext cx="50405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446390" y="1918603"/>
            <a:ext cx="115212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状态序列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46390" y="2917423"/>
            <a:ext cx="115212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观测序列</a:t>
            </a: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6814542" y="1906151"/>
          <a:ext cx="24495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9" name="Equation" r:id="rId3" imgW="33528000" imgH="6096000" progId="Equation.DSMT4">
                  <p:embed/>
                </p:oleObj>
              </mc:Choice>
              <mc:Fallback>
                <p:oleObj name="Equation" r:id="rId3" imgW="33528000" imgH="6096000" progId="Equation.DSMT4">
                  <p:embed/>
                  <p:pic>
                    <p:nvPicPr>
                      <p:cNvPr id="0" name="图片 2457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4542" y="1906151"/>
                        <a:ext cx="2449513" cy="444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6814542" y="2863215"/>
          <a:ext cx="24733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0" name="Equation" r:id="rId5" imgW="33832800" imgH="6096000" progId="Equation.DSMT4">
                  <p:embed/>
                </p:oleObj>
              </mc:Choice>
              <mc:Fallback>
                <p:oleObj name="Equation" r:id="rId5" imgW="33832800" imgH="6096000" progId="Equation.DSMT4">
                  <p:embed/>
                  <p:pic>
                    <p:nvPicPr>
                      <p:cNvPr id="0" name="图片 2457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14542" y="2863215"/>
                        <a:ext cx="2473325" cy="444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4373071" y="4602718"/>
          <a:ext cx="428942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1" name="Equation" r:id="rId7" imgW="60960000" imgH="7010400" progId="Equation.DSMT4">
                  <p:embed/>
                </p:oleObj>
              </mc:Choice>
              <mc:Fallback>
                <p:oleObj name="Equation" r:id="rId7" imgW="60960000" imgH="7010400" progId="Equation.DSMT4">
                  <p:embed/>
                  <p:pic>
                    <p:nvPicPr>
                      <p:cNvPr id="0" name="图片 2457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3071" y="4602718"/>
                        <a:ext cx="4289425" cy="4937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373190" y="5205452"/>
          <a:ext cx="48609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2" name="Equation" r:id="rId9" imgW="69494400" imgH="7010400" progId="Equation.DSMT4">
                  <p:embed/>
                </p:oleObj>
              </mc:Choice>
              <mc:Fallback>
                <p:oleObj name="Equation" r:id="rId9" imgW="69494400" imgH="7010400" progId="Equation.DSMT4">
                  <p:embed/>
                  <p:pic>
                    <p:nvPicPr>
                      <p:cNvPr id="0" name="图片 24579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73190" y="5205452"/>
                        <a:ext cx="4860925" cy="4889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/>
        </p:nvGraphicFramePr>
        <p:xfrm>
          <a:off x="4441477" y="5860256"/>
          <a:ext cx="302418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3" name="Equation" r:id="rId11" imgW="44805600" imgH="6096000" progId="Equation.DSMT4">
                  <p:embed/>
                </p:oleObj>
              </mc:Choice>
              <mc:Fallback>
                <p:oleObj name="Equation" r:id="rId11" imgW="44805600" imgH="6096000" progId="Equation.DSMT4">
                  <p:embed/>
                  <p:pic>
                    <p:nvPicPr>
                      <p:cNvPr id="0" name="图片 24580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41477" y="5860256"/>
                        <a:ext cx="3024188" cy="4111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532563" y="6594078"/>
            <a:ext cx="36569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http://ethw.org/First-Hand:The_Hidden_Markov_Model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卡尔曼滤波推导的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Moment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技术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008380" y="2957830"/>
          <a:ext cx="3566795" cy="300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3" r:id="rId3" imgW="1651000" imgH="1282700" progId="Equation.DSMT4">
                  <p:embed/>
                </p:oleObj>
              </mc:Choice>
              <mc:Fallback>
                <p:oleObj r:id="rId3" imgW="1651000" imgH="12827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8380" y="2957830"/>
                        <a:ext cx="3566795" cy="300609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4633595" y="2957830"/>
          <a:ext cx="7292975" cy="300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4" r:id="rId5" imgW="4774565" imgH="1969135" progId="Equation.DSMT4">
                  <p:embed/>
                </p:oleObj>
              </mc:Choice>
              <mc:Fallback>
                <p:oleObj r:id="rId5" imgW="4774565" imgH="1969135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3595" y="2957830"/>
                        <a:ext cx="7292975" cy="300609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卡尔曼滤波推导的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Moment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技术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969645" y="2941955"/>
          <a:ext cx="3592830" cy="341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6" r:id="rId3" imgW="1688465" imgH="1600200" progId="Equation.DSMT4">
                  <p:embed/>
                </p:oleObj>
              </mc:Choice>
              <mc:Fallback>
                <p:oleObj r:id="rId3" imgW="1688465" imgH="160020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9645" y="2941955"/>
                        <a:ext cx="3592830" cy="341947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17085" y="2941955"/>
          <a:ext cx="5757545" cy="341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7" r:id="rId5" imgW="2362200" imgH="1587500" progId="Equation.DSMT4">
                  <p:embed/>
                </p:oleObj>
              </mc:Choice>
              <mc:Fallback>
                <p:oleObj r:id="rId5" imgW="2362200" imgH="15875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7085" y="2941955"/>
                        <a:ext cx="5757545" cy="341947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4562475" y="6361430"/>
          <a:ext cx="4954270" cy="50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8" r:id="rId7" imgW="7562850" imgH="942975" progId="Paint.Picture">
                  <p:embed/>
                </p:oleObj>
              </mc:Choice>
              <mc:Fallback>
                <p:oleObj r:id="rId7" imgW="7562850" imgH="9429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62475" y="6361430"/>
                        <a:ext cx="4954270" cy="501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Grp="1" noChangeAspect="1"/>
          </p:cNvGraphicFramePr>
          <p:nvPr>
            <p:ph idx="1"/>
          </p:nvPr>
        </p:nvGraphicFramePr>
        <p:xfrm>
          <a:off x="5116195" y="1825625"/>
          <a:ext cx="1958975" cy="435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2" r:id="rId3" imgW="4431665" imgH="9842500" progId="Equation.DSMT4">
                  <p:embed/>
                </p:oleObj>
              </mc:Choice>
              <mc:Fallback>
                <p:oleObj r:id="rId3" imgW="4431665" imgH="98425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6195" y="1825625"/>
                        <a:ext cx="1958975" cy="435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>
                <a:solidFill>
                  <a:schemeClr val="tx1"/>
                </a:solidFill>
              </a:rPr>
              <a:t>KF</a:t>
            </a:r>
            <a:r>
              <a:rPr lang="zh-CN" altLang="en-US">
                <a:solidFill>
                  <a:schemeClr val="tx1"/>
                </a:solidFill>
              </a:rPr>
              <a:t>的计算问题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800" b="0">
                <a:solidFill>
                  <a:schemeClr val="tx1"/>
                </a:solidFill>
              </a:rPr>
              <a:t>m&gt;&gt;n, Robot Mapping</a:t>
            </a:r>
          </a:p>
          <a:p>
            <a:pPr marL="0" indent="0">
              <a:buFont typeface="+mj-ea"/>
              <a:buNone/>
            </a:pPr>
            <a:r>
              <a:rPr lang="en-US" altLang="zh-CN" sz="2800" b="0">
                <a:solidFill>
                  <a:schemeClr val="tx1"/>
                </a:solidFill>
              </a:rPr>
              <a:t>Sparse Approximation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800" b="0">
                <a:solidFill>
                  <a:schemeClr val="tx1"/>
                </a:solidFill>
              </a:rPr>
              <a:t>n&gt;&gt;m,Precompute Kt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800" b="0">
                <a:solidFill>
                  <a:schemeClr val="tx1"/>
                </a:solidFill>
              </a:rPr>
              <a:t>Information Filter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800" b="0">
                <a:solidFill>
                  <a:schemeClr val="tx1"/>
                </a:solidFill>
              </a:rPr>
              <a:t>Square Root Filter</a:t>
            </a:r>
          </a:p>
          <a:p>
            <a:pPr mar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20" y="2130425"/>
            <a:ext cx="5713730" cy="54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40" y="2846705"/>
            <a:ext cx="3829050" cy="27476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--KF</a:t>
            </a:r>
            <a:r>
              <a:rPr lang="zh-CN" altLang="en-US">
                <a:solidFill>
                  <a:schemeClr val="tx1"/>
                </a:solidFill>
              </a:rPr>
              <a:t>的计算问题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800" b="0">
                <a:solidFill>
                  <a:schemeClr val="tx1"/>
                </a:solidFill>
              </a:rPr>
              <a:t>m&gt;&gt;n, Sparse Approximation</a:t>
            </a:r>
          </a:p>
          <a:p>
            <a:pPr marL="0" indent="0">
              <a:buFont typeface="Wingdings" panose="05000000000000000000" charset="0"/>
              <a:buNone/>
            </a:pPr>
            <a:endParaRPr lang="en-US" altLang="zh-CN" sz="2800" b="0">
              <a:solidFill>
                <a:schemeClr val="tx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55" y="2130425"/>
            <a:ext cx="5713730" cy="54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3052445"/>
            <a:ext cx="3829050" cy="27476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--KF</a:t>
            </a:r>
            <a:r>
              <a:rPr lang="zh-CN" altLang="en-US">
                <a:solidFill>
                  <a:schemeClr val="tx1"/>
                </a:solidFill>
              </a:rPr>
              <a:t>的计算问题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800" b="0">
                <a:solidFill>
                  <a:schemeClr val="tx1"/>
                </a:solidFill>
              </a:rPr>
              <a:t>n&gt;&gt;m,Precompute Kt</a:t>
            </a:r>
          </a:p>
          <a:p>
            <a:pPr>
              <a:buFont typeface="Wingdings" panose="05000000000000000000" charset="0"/>
              <a:buChar char=""/>
            </a:pPr>
            <a:endParaRPr lang="en-US" altLang="zh-CN" sz="2800" b="0">
              <a:solidFill>
                <a:schemeClr val="tx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80" y="2241550"/>
            <a:ext cx="5713730" cy="54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119120"/>
            <a:ext cx="3829050" cy="27476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--KF</a:t>
            </a:r>
            <a:r>
              <a:rPr lang="zh-CN" altLang="en-US">
                <a:solidFill>
                  <a:schemeClr val="tx1"/>
                </a:solidFill>
              </a:rPr>
              <a:t>的计算问题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800" b="0">
                <a:solidFill>
                  <a:schemeClr val="tx1"/>
                </a:solidFill>
              </a:rPr>
              <a:t>Information Filter</a:t>
            </a:r>
          </a:p>
          <a:p>
            <a:pPr>
              <a:buFont typeface="Wingdings" panose="05000000000000000000" charset="0"/>
              <a:buChar char=""/>
            </a:pPr>
            <a:endParaRPr lang="en-US" altLang="zh-CN" sz="2800" b="0">
              <a:solidFill>
                <a:schemeClr val="tx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</a:rPr>
              <a:t>见概率机器人相关章节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80" y="2241550"/>
            <a:ext cx="5713730" cy="54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119120"/>
            <a:ext cx="3829050" cy="27476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--KF</a:t>
            </a:r>
            <a:r>
              <a:rPr lang="zh-CN" altLang="en-US">
                <a:solidFill>
                  <a:schemeClr val="tx1"/>
                </a:solidFill>
              </a:rPr>
              <a:t>的计算问题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800" b="0">
                <a:solidFill>
                  <a:schemeClr val="tx1"/>
                </a:solidFill>
              </a:rPr>
              <a:t>Square Root Filter</a:t>
            </a:r>
          </a:p>
          <a:p>
            <a:pPr marL="0" indent="0">
              <a:buFont typeface="Wingdings" panose="05000000000000000000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80" y="2241550"/>
            <a:ext cx="5713730" cy="54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119120"/>
            <a:ext cx="3829050" cy="27476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卡尔曼滤波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zh-CN" altLang="en-US">
                <a:solidFill>
                  <a:srgbClr val="FF0000"/>
                </a:solidFill>
              </a:rPr>
              <a:t>副产品</a:t>
            </a:r>
            <a:r>
              <a:rPr lang="en-US" altLang="zh-CN">
                <a:solidFill>
                  <a:srgbClr val="FF0000"/>
                </a:solidFill>
              </a:rPr>
              <a:t>”:</a:t>
            </a:r>
            <a:r>
              <a:rPr lang="zh-CN" altLang="en-US">
                <a:solidFill>
                  <a:schemeClr val="tx1"/>
                </a:solidFill>
              </a:rPr>
              <a:t>后验的预测分布</a:t>
            </a:r>
            <a:r>
              <a:rPr lang="en-US" altLang="zh-CN">
                <a:solidFill>
                  <a:schemeClr val="tx1"/>
                </a:solidFill>
              </a:rPr>
              <a:t>(Posterior Predictive)</a:t>
            </a:r>
            <a:r>
              <a:rPr lang="en-US" altLang="zh-CN">
                <a:solidFill>
                  <a:srgbClr val="FF0000"/>
                </a:solidFill>
              </a:rPr>
              <a:t> 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" y="3375660"/>
            <a:ext cx="9002395" cy="8915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副产品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”:</a:t>
            </a:r>
            <a:r>
              <a:rPr lang="en-US" altLang="zh-CN">
                <a:solidFill>
                  <a:schemeClr val="tx1"/>
                </a:solidFill>
              </a:rPr>
              <a:t>Marginal Likelihood</a:t>
            </a: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"/>
            </a:pPr>
            <a:r>
              <a:rPr lang="en-US" altLang="zh-CN" sz="2800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Integrate over (Marginalized out) hidden state variable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zh-CN" sz="2800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Evaluate different parameter choices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zh-CN" sz="2800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Compare the Kalman Filter against other models using Bayesian Model Comparsion</a:t>
            </a:r>
          </a:p>
          <a:p>
            <a:pPr marL="0" indent="0">
              <a:buFont typeface="Wingdings" panose="05000000000000000000" charset="0"/>
              <a:buNone/>
            </a:pPr>
            <a:endParaRPr lang="en-US" altLang="zh-CN" sz="2800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800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15" y="3066415"/>
            <a:ext cx="3836035" cy="883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FF"/>
                </a:solidFill>
              </a:rPr>
              <a:t>从</a:t>
            </a:r>
            <a:r>
              <a:rPr lang="en-US" altLang="zh-CN">
                <a:solidFill>
                  <a:srgbClr val="0000FF"/>
                </a:solidFill>
              </a:rPr>
              <a:t>HMM</a:t>
            </a:r>
            <a:r>
              <a:rPr lang="zh-CN" altLang="en-US">
                <a:solidFill>
                  <a:srgbClr val="0000FF"/>
                </a:solidFill>
              </a:rPr>
              <a:t>到动态系统</a:t>
            </a: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</a:rPr>
              <a:t>1. </a:t>
            </a:r>
            <a:r>
              <a:rPr lang="zh-CN" altLang="en-US" sz="2800">
                <a:solidFill>
                  <a:schemeClr val="tx1"/>
                </a:solidFill>
              </a:rPr>
              <a:t>状态取值：离散 </a:t>
            </a:r>
            <a:r>
              <a:rPr lang="en-US" altLang="zh-CN" sz="2800">
                <a:solidFill>
                  <a:schemeClr val="tx1"/>
                </a:solidFill>
              </a:rPr>
              <a:t>--&gt; </a:t>
            </a:r>
            <a:r>
              <a:rPr lang="zh-CN" altLang="en-US" sz="2800">
                <a:solidFill>
                  <a:schemeClr val="tx1"/>
                </a:solidFill>
              </a:rPr>
              <a:t>连续</a:t>
            </a: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</a:rPr>
              <a:t>2. </a:t>
            </a:r>
            <a:r>
              <a:rPr lang="zh-CN" altLang="en-US" sz="2800">
                <a:solidFill>
                  <a:schemeClr val="tx1"/>
                </a:solidFill>
              </a:rPr>
              <a:t>状态转移：线性 </a:t>
            </a:r>
            <a:r>
              <a:rPr lang="en-US" altLang="zh-CN" sz="2800">
                <a:solidFill>
                  <a:schemeClr val="tx1"/>
                </a:solidFill>
              </a:rPr>
              <a:t>--&gt; </a:t>
            </a:r>
            <a:r>
              <a:rPr lang="zh-CN" altLang="en-US" sz="2800">
                <a:solidFill>
                  <a:schemeClr val="tx1"/>
                </a:solidFill>
              </a:rPr>
              <a:t>非线性</a:t>
            </a:r>
            <a:r>
              <a:rPr lang="en-US" altLang="zh-CN" sz="2800">
                <a:solidFill>
                  <a:schemeClr val="tx1"/>
                </a:solidFill>
              </a:rPr>
              <a:t>;</a:t>
            </a:r>
            <a:r>
              <a:rPr lang="zh-CN" altLang="en-US" sz="2800">
                <a:solidFill>
                  <a:schemeClr val="tx1"/>
                </a:solidFill>
              </a:rPr>
              <a:t> 高斯 </a:t>
            </a:r>
            <a:r>
              <a:rPr lang="en-US" altLang="zh-CN" sz="2800">
                <a:solidFill>
                  <a:schemeClr val="tx1"/>
                </a:solidFill>
              </a:rPr>
              <a:t>--&gt; </a:t>
            </a:r>
            <a:r>
              <a:rPr lang="zh-CN" altLang="en-US" sz="2800">
                <a:solidFill>
                  <a:schemeClr val="tx1"/>
                </a:solidFill>
              </a:rPr>
              <a:t>非高斯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3517265"/>
            <a:ext cx="8439785" cy="326771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副产品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”: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Marginal Likelihood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zh-CN" sz="2800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zh-CN" sz="2800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800" b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" y="2975610"/>
            <a:ext cx="7420610" cy="34683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  <a:endParaRPr lang="zh-CN" altLang="en-US"/>
          </a:p>
          <a:p>
            <a:r>
              <a:rPr lang="zh-CN" altLang="en-US" sz="3600">
                <a:solidFill>
                  <a:schemeClr val="tx1"/>
                </a:solidFill>
              </a:rPr>
              <a:t>理解卡尔曼滤波</a:t>
            </a:r>
            <a:r>
              <a:rPr lang="en-US" altLang="zh-CN" sz="3600">
                <a:solidFill>
                  <a:schemeClr val="tx1"/>
                </a:solidFill>
              </a:rPr>
              <a:t>:</a:t>
            </a:r>
            <a:r>
              <a:rPr lang="zh-CN" altLang="en-US">
                <a:solidFill>
                  <a:schemeClr val="tx1"/>
                </a:solidFill>
              </a:rPr>
              <a:t>增益矩阵分析</a:t>
            </a:r>
          </a:p>
          <a:p>
            <a:r>
              <a:rPr lang="en-US" altLang="zh-CN">
                <a:sym typeface="+mn-ea"/>
              </a:rPr>
              <a:t>r_t: residual/innovation</a:t>
            </a: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367790" y="4257675"/>
          <a:ext cx="544322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7" r:id="rId3" imgW="5438775" imgH="1986280" progId="Paint.Picture">
                  <p:embed/>
                </p:oleObj>
              </mc:Choice>
              <mc:Fallback>
                <p:oleObj r:id="rId3" imgW="5438775" imgH="19862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7790" y="4257675"/>
                        <a:ext cx="5443220" cy="198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112520" y="3488055"/>
          <a:ext cx="3781425" cy="769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" r:id="rId5" imgW="3323590" imgH="665480" progId="Equation.DSMT4">
                  <p:embed/>
                </p:oleObj>
              </mc:Choice>
              <mc:Fallback>
                <p:oleObj r:id="rId5" imgW="3323590" imgH="66548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2520" y="3488055"/>
                        <a:ext cx="3781425" cy="769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245" y="3150870"/>
            <a:ext cx="5377815" cy="322961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</a:rPr>
              <a:t>理解卡尔曼滤波</a:t>
            </a:r>
            <a:r>
              <a:rPr lang="en-US" altLang="zh-CN">
                <a:solidFill>
                  <a:schemeClr val="tx1"/>
                </a:solidFill>
              </a:rPr>
              <a:t>:</a:t>
            </a:r>
            <a:r>
              <a:rPr lang="zh-CN" altLang="en-US">
                <a:solidFill>
                  <a:schemeClr val="tx1"/>
                </a:solidFill>
              </a:rPr>
              <a:t>产生式模型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" y="3058160"/>
            <a:ext cx="6520815" cy="327088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理解卡尔曼滤波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 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KF vs. 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因子分析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(Factor Analysis, FA) </a:t>
            </a: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sym typeface="+mn-ea"/>
              </a:rPr>
              <a:t>&gt; 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Computer vision:models, learning and inference，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ch </a:t>
            </a:r>
            <a:r>
              <a:rPr lang="en-US" altLang="zh-CN" sz="2800">
                <a:solidFill>
                  <a:schemeClr val="tx1"/>
                </a:solidFill>
              </a:rPr>
              <a:t>7.6 </a:t>
            </a: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</a:rPr>
              <a:t>&gt; 1999-NC-A unifying review of linear gaussian models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</a:rPr>
              <a:t>实例分析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945515" y="3021965"/>
          <a:ext cx="8011795" cy="3601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r:id="rId3" imgW="8258175" imgH="3876675" progId="Paint.Picture">
                  <p:embed/>
                </p:oleObj>
              </mc:Choice>
              <mc:Fallback>
                <p:oleObj r:id="rId3" imgW="8258175" imgH="38766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5515" y="3021965"/>
                        <a:ext cx="8011795" cy="3601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滤波：</a:t>
            </a:r>
            <a:r>
              <a:rPr lang="en-US" altLang="zh-CN"/>
              <a:t>KF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卡尔曼滤波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实例分析</a:t>
            </a:r>
            <a:endParaRPr lang="en-US" altLang="zh-CN"/>
          </a:p>
        </p:txBody>
      </p:sp>
      <p:graphicFrame>
        <p:nvGraphicFramePr>
          <p:cNvPr id="6" name="对象 5"/>
          <p:cNvGraphicFramePr/>
          <p:nvPr/>
        </p:nvGraphicFramePr>
        <p:xfrm>
          <a:off x="1007745" y="2910205"/>
          <a:ext cx="7693660" cy="379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r:id="rId3" imgW="8472805" imgH="4257675" progId="Paint.Picture">
                  <p:embed/>
                </p:oleObj>
              </mc:Choice>
              <mc:Fallback>
                <p:oleObj r:id="rId3" imgW="8472805" imgH="42576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7745" y="2910205"/>
                        <a:ext cx="7693660" cy="379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贝叶斯滤波的一般性框架</a:t>
            </a:r>
          </a:p>
          <a:p>
            <a:r>
              <a:rPr lang="en-US" altLang="zh-CN"/>
              <a:t>2.2 </a:t>
            </a:r>
            <a:r>
              <a:rPr lang="zh-CN" altLang="en-US"/>
              <a:t>卡尔曼滤波</a:t>
            </a:r>
          </a:p>
          <a:p>
            <a:r>
              <a:rPr lang="en-US" altLang="zh-CN"/>
              <a:t>2.3 </a:t>
            </a:r>
            <a:r>
              <a:rPr lang="zh-CN" altLang="en-US"/>
              <a:t>增强卡尔曼滤波</a:t>
            </a:r>
          </a:p>
          <a:p>
            <a:r>
              <a:rPr lang="en-US" altLang="zh-CN"/>
              <a:t>2.4 UKF</a:t>
            </a:r>
          </a:p>
          <a:p>
            <a:r>
              <a:rPr lang="en-US" altLang="zh-CN"/>
              <a:t>2.5 Assume Density Filter</a:t>
            </a:r>
          </a:p>
          <a:p>
            <a:r>
              <a:rPr lang="en-US" altLang="zh-CN"/>
              <a:t>2.6 Gaussian Sum Filter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Kalman Filters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Problems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requires the temporal and measurement equations to be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assumes that the marginal posterior 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unimodal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can be well captured by a mean and covariance; hence, it can only ever have one hypothesis about the position of the object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增强卡尔曼滤波</a:t>
            </a:r>
          </a:p>
          <a:p>
            <a:r>
              <a:rPr lang="zh-CN" altLang="en-US">
                <a:solidFill>
                  <a:srgbClr val="FF0000"/>
                </a:solidFill>
              </a:rPr>
              <a:t>动机：</a:t>
            </a:r>
            <a:r>
              <a:rPr lang="zh-CN" altLang="en-US">
                <a:solidFill>
                  <a:schemeClr val="tx1"/>
                </a:solidFill>
              </a:rPr>
              <a:t>解决非线性问题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10" y="1481455"/>
            <a:ext cx="2729865" cy="128460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1274445" y="2876550"/>
          <a:ext cx="430022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1" r:id="rId4" imgW="4509770" imgH="4191000" progId="Paint.Picture">
                  <p:embed/>
                </p:oleObj>
              </mc:Choice>
              <mc:Fallback>
                <p:oleObj r:id="rId4" imgW="4509770" imgH="41910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4445" y="2876550"/>
                        <a:ext cx="4300220" cy="393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5574665" y="2876550"/>
          <a:ext cx="451358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2" r:id="rId6" imgW="4509770" imgH="3933825" progId="Paint.Picture">
                  <p:embed/>
                </p:oleObj>
              </mc:Choice>
              <mc:Fallback>
                <p:oleObj r:id="rId6" imgW="4509770" imgH="39338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74665" y="2876550"/>
                        <a:ext cx="4513580" cy="393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增强卡尔曼滤波</a:t>
            </a:r>
          </a:p>
          <a:p>
            <a:r>
              <a:rPr lang="zh-CN" altLang="en-US">
                <a:solidFill>
                  <a:srgbClr val="FF0000"/>
                </a:solidFill>
              </a:rPr>
              <a:t>思路：</a:t>
            </a:r>
            <a:r>
              <a:rPr lang="zh-CN" altLang="en-US">
                <a:solidFill>
                  <a:schemeClr val="tx1"/>
                </a:solidFill>
              </a:rPr>
              <a:t>线性化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" y="3221355"/>
            <a:ext cx="2648585" cy="1246505"/>
          </a:xfrm>
          <a:prstGeom prst="rect">
            <a:avLst/>
          </a:prstGeom>
        </p:spPr>
      </p:pic>
      <p:graphicFrame>
        <p:nvGraphicFramePr>
          <p:cNvPr id="4" name="对象 3"/>
          <p:cNvGraphicFramePr/>
          <p:nvPr/>
        </p:nvGraphicFramePr>
        <p:xfrm>
          <a:off x="4048125" y="2535555"/>
          <a:ext cx="4960620" cy="429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" r:id="rId4" imgW="5195570" imgH="4548505" progId="Paint.Picture">
                  <p:embed/>
                </p:oleObj>
              </mc:Choice>
              <mc:Fallback>
                <p:oleObj r:id="rId4" imgW="5195570" imgH="454850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8125" y="2535555"/>
                        <a:ext cx="4960620" cy="429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rgbClr val="0000FF"/>
                </a:solidFill>
              </a:rPr>
              <a:t>1.</a:t>
            </a:r>
            <a:r>
              <a:rPr lang="zh-CN" altLang="en-US" b="1">
                <a:solidFill>
                  <a:srgbClr val="0000FF"/>
                </a:solidFill>
              </a:rPr>
              <a:t>模型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滤波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平滑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学习</a:t>
            </a:r>
          </a:p>
          <a:p>
            <a:pPr marL="0" indent="0">
              <a:buNone/>
            </a:pP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应用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66340" y="1783715"/>
            <a:ext cx="41217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</a:rPr>
              <a:t>1.1 </a:t>
            </a:r>
            <a:r>
              <a:rPr lang="zh-CN" altLang="en-US" sz="3200" b="1" dirty="0">
                <a:solidFill>
                  <a:srgbClr val="0000FF"/>
                </a:solidFill>
              </a:rPr>
              <a:t>概率状态空间模型</a:t>
            </a:r>
          </a:p>
          <a:p>
            <a:r>
              <a:rPr lang="en-US" altLang="zh-CN" sz="3200" b="1" dirty="0">
                <a:solidFill>
                  <a:srgbClr val="0000FF"/>
                </a:solidFill>
              </a:rPr>
              <a:t>1.2 </a:t>
            </a:r>
            <a:r>
              <a:rPr lang="zh-CN" altLang="en-US" sz="3200" b="1" dirty="0">
                <a:solidFill>
                  <a:srgbClr val="0000FF"/>
                </a:solidFill>
              </a:rPr>
              <a:t>模型的性质</a:t>
            </a:r>
          </a:p>
          <a:p>
            <a:r>
              <a:rPr lang="en-US" altLang="zh-CN" sz="3200" b="1" dirty="0">
                <a:solidFill>
                  <a:srgbClr val="0000FF"/>
                </a:solidFill>
              </a:rPr>
              <a:t>1.3 </a:t>
            </a:r>
            <a:r>
              <a:rPr lang="zh-CN" altLang="en-US" sz="3200" b="1" dirty="0">
                <a:solidFill>
                  <a:srgbClr val="0000FF"/>
                </a:solidFill>
              </a:rPr>
              <a:t>举例</a:t>
            </a:r>
          </a:p>
          <a:p>
            <a:r>
              <a:rPr lang="en-US" altLang="zh-CN" sz="3200" b="1" dirty="0">
                <a:solidFill>
                  <a:srgbClr val="0000FF"/>
                </a:solidFill>
              </a:rPr>
              <a:t>1.4 </a:t>
            </a:r>
            <a:r>
              <a:rPr lang="zh-CN" altLang="en-US" sz="3200" b="1" dirty="0">
                <a:solidFill>
                  <a:srgbClr val="0000FF"/>
                </a:solidFill>
              </a:rPr>
              <a:t>几个基本问题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增强卡尔曼滤波</a:t>
            </a:r>
          </a:p>
          <a:p>
            <a:r>
              <a:rPr lang="zh-CN" altLang="en-US">
                <a:solidFill>
                  <a:srgbClr val="FF0000"/>
                </a:solidFill>
              </a:rPr>
              <a:t>如何</a:t>
            </a:r>
            <a:r>
              <a:rPr lang="zh-CN" altLang="en-US">
                <a:solidFill>
                  <a:schemeClr val="tx1"/>
                </a:solidFill>
              </a:rPr>
              <a:t>线性化：</a:t>
            </a:r>
            <a:r>
              <a:rPr lang="en-US" altLang="zh-CN">
                <a:solidFill>
                  <a:schemeClr val="tx1"/>
                </a:solidFill>
              </a:rPr>
              <a:t>Taylor Expansion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40" y="2884170"/>
            <a:ext cx="9942195" cy="26111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5" y="5801360"/>
            <a:ext cx="6280150" cy="85852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增强卡尔曼滤波</a:t>
            </a:r>
          </a:p>
          <a:p>
            <a:r>
              <a:rPr lang="zh-CN" altLang="en-US">
                <a:solidFill>
                  <a:srgbClr val="FF0000"/>
                </a:solidFill>
              </a:rPr>
              <a:t>如何</a:t>
            </a:r>
            <a:r>
              <a:rPr lang="zh-CN" altLang="en-US">
                <a:solidFill>
                  <a:schemeClr val="tx1"/>
                </a:solidFill>
              </a:rPr>
              <a:t>线性化：</a:t>
            </a:r>
            <a:r>
              <a:rPr lang="en-US" altLang="zh-CN">
                <a:solidFill>
                  <a:schemeClr val="tx1"/>
                </a:solidFill>
              </a:rPr>
              <a:t>Taylor Expansion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3065780"/>
            <a:ext cx="7587615" cy="332994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线性化：在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哪个点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进行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Taylor Expansion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状态转移模型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g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的线性化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3102610"/>
            <a:ext cx="7931785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观察模型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h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的线性化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2916555"/>
            <a:ext cx="6843395" cy="385826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zh-CN" altLang="en-US"/>
          </a:p>
          <a:p>
            <a:r>
              <a:rPr lang="zh-CN">
                <a:solidFill>
                  <a:schemeClr val="tx1"/>
                </a:solidFill>
                <a:sym typeface="+mn-ea"/>
              </a:rPr>
              <a:t>算法</a:t>
            </a:r>
          </a:p>
        </p:txBody>
      </p:sp>
      <p:graphicFrame>
        <p:nvGraphicFramePr>
          <p:cNvPr id="12" name="对象 11"/>
          <p:cNvGraphicFramePr/>
          <p:nvPr/>
        </p:nvGraphicFramePr>
        <p:xfrm>
          <a:off x="1269365" y="2971165"/>
          <a:ext cx="7519035" cy="289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" r:id="rId4" imgW="5262245" imgH="2023745" progId="Paint.Picture">
                  <p:embed/>
                </p:oleObj>
              </mc:Choice>
              <mc:Fallback>
                <p:oleObj r:id="rId4" imgW="5262245" imgH="202374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9365" y="2971165"/>
                        <a:ext cx="7519035" cy="2898775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zh-CN" altLang="en-US"/>
          </a:p>
          <a:p>
            <a:r>
              <a:rPr lang="zh-CN">
                <a:solidFill>
                  <a:schemeClr val="tx1"/>
                </a:solidFill>
                <a:sym typeface="+mn-ea"/>
              </a:rPr>
              <a:t>算法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 EKF vs. KF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297420" y="3199765"/>
          <a:ext cx="4812665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3" r:id="rId4" imgW="4672330" imgH="2514600" progId="Paint.Picture">
                  <p:embed/>
                </p:oleObj>
              </mc:Choice>
              <mc:Fallback>
                <p:oleObj r:id="rId4" imgW="4672330" imgH="25146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7420" y="3199765"/>
                        <a:ext cx="4812665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930275" y="3199765"/>
          <a:ext cx="6306820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4" r:id="rId6" imgW="5262245" imgH="2023745" progId="Paint.Picture">
                  <p:embed/>
                </p:oleObj>
              </mc:Choice>
              <mc:Fallback>
                <p:oleObj r:id="rId6" imgW="5262245" imgH="202374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275" y="3199765"/>
                        <a:ext cx="6306820" cy="256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330960" y="3556000"/>
            <a:ext cx="2044700" cy="4197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369060" y="4584700"/>
            <a:ext cx="2971800" cy="4197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31760" y="3625850"/>
            <a:ext cx="2044700" cy="41973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731760" y="4718050"/>
            <a:ext cx="2730500" cy="400050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zh-CN" altLang="en-US"/>
          </a:p>
          <a:p>
            <a:r>
              <a:rPr lang="zh-CN">
                <a:solidFill>
                  <a:schemeClr val="tx1"/>
                </a:solidFill>
                <a:sym typeface="+mn-ea"/>
              </a:rPr>
              <a:t>算法</a:t>
            </a:r>
            <a:r>
              <a:rPr lang="zh-CN">
                <a:solidFill>
                  <a:srgbClr val="FF0000"/>
                </a:solidFill>
                <a:sym typeface="+mn-ea"/>
              </a:rPr>
              <a:t>分析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&gt;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高效计算 ：多变量高斯分布（单模态分布）</a:t>
            </a:r>
          </a:p>
          <a:p>
            <a:pPr marL="0" indent="0">
              <a:buNone/>
            </a:pP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&gt;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算法性能主要受两个因素的影响：</a:t>
            </a:r>
          </a:p>
          <a:p>
            <a:pPr marL="0" indent="0">
              <a:buNone/>
            </a:pP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1. 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不确定性程度</a:t>
            </a:r>
          </a:p>
          <a:p>
            <a:pPr marL="0" indent="0">
              <a:buNone/>
            </a:pPr>
            <a:r>
              <a:rPr lang="en-US" altLang="zh-CN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2. 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局部非线性程度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zh-CN" altLang="en-US"/>
          </a:p>
          <a:p>
            <a:r>
              <a:rPr lang="zh-CN">
                <a:solidFill>
                  <a:schemeClr val="tx1"/>
                </a:solidFill>
                <a:sym typeface="+mn-ea"/>
              </a:rPr>
              <a:t>算法</a:t>
            </a:r>
            <a:r>
              <a:rPr lang="zh-CN">
                <a:solidFill>
                  <a:srgbClr val="FF0000"/>
                </a:solidFill>
                <a:sym typeface="+mn-ea"/>
              </a:rPr>
              <a:t>分析：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不确定性程度</a:t>
            </a:r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50315" y="3088640"/>
          <a:ext cx="4072255" cy="358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7" r:id="rId3" imgW="4072255" imgH="3586480" progId="Paint.Picture">
                  <p:embed/>
                </p:oleObj>
              </mc:Choice>
              <mc:Fallback>
                <p:oleObj r:id="rId3" imgW="4072255" imgH="35864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0315" y="3088640"/>
                        <a:ext cx="4072255" cy="358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360035" y="3092450"/>
          <a:ext cx="4075430" cy="357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8" r:id="rId5" imgW="4072255" imgH="3576320" progId="Paint.Picture">
                  <p:embed/>
                </p:oleObj>
              </mc:Choice>
              <mc:Fallback>
                <p:oleObj r:id="rId5" imgW="4072255" imgH="357632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0035" y="3092450"/>
                        <a:ext cx="4075430" cy="3579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zh-CN" altLang="en-US"/>
          </a:p>
          <a:p>
            <a:r>
              <a:rPr lang="zh-CN">
                <a:solidFill>
                  <a:schemeClr val="tx1"/>
                </a:solidFill>
                <a:sym typeface="+mn-ea"/>
              </a:rPr>
              <a:t>算法</a:t>
            </a:r>
            <a:r>
              <a:rPr lang="zh-CN">
                <a:solidFill>
                  <a:srgbClr val="FF0000"/>
                </a:solidFill>
                <a:sym typeface="+mn-ea"/>
              </a:rPr>
              <a:t>分析：</a:t>
            </a:r>
            <a:r>
              <a:rPr lang="zh-CN" altLang="en-US" b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局部非线性程度</a:t>
            </a:r>
            <a:endParaRPr lang="zh-CN" altLang="en-US"/>
          </a:p>
        </p:txBody>
      </p:sp>
      <p:graphicFrame>
        <p:nvGraphicFramePr>
          <p:cNvPr id="8" name="对象 7"/>
          <p:cNvGraphicFramePr/>
          <p:nvPr/>
        </p:nvGraphicFramePr>
        <p:xfrm>
          <a:off x="1241425" y="3017520"/>
          <a:ext cx="3636645" cy="315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1" r:id="rId3" imgW="3634105" imgH="3157855" progId="Paint.Picture">
                  <p:embed/>
                </p:oleObj>
              </mc:Choice>
              <mc:Fallback>
                <p:oleObj r:id="rId3" imgW="3634105" imgH="315785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1425" y="3017520"/>
                        <a:ext cx="3636645" cy="3159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878070" y="3017520"/>
          <a:ext cx="3613150" cy="317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2" r:id="rId5" imgW="3609975" imgH="3176905" progId="Paint.Picture">
                  <p:embed/>
                </p:oleObj>
              </mc:Choice>
              <mc:Fallback>
                <p:oleObj r:id="rId5" imgW="3609975" imgH="317690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8070" y="3017520"/>
                        <a:ext cx="3613150" cy="317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1. </a:t>
            </a:r>
            <a:r>
              <a:rPr lang="zh-CN" altLang="en-US" b="1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anose="05000000000000000000" charset="0"/>
              <a:buChar char="n"/>
            </a:pPr>
            <a:r>
              <a:rPr lang="en-US" altLang="zh-CN">
                <a:sym typeface="+mn-ea"/>
              </a:rPr>
              <a:t>1.1 </a:t>
            </a:r>
            <a:r>
              <a:rPr lang="zh-CN" altLang="en-US">
                <a:sym typeface="+mn-ea"/>
              </a:rPr>
              <a:t>概率状态空间模型</a:t>
            </a:r>
            <a:endParaRPr lang="en-US" altLang="zh-CN" b="1">
              <a:solidFill>
                <a:srgbClr val="0000FF"/>
              </a:solidFill>
            </a:endParaRPr>
          </a:p>
          <a:p>
            <a:pPr>
              <a:buFont typeface="Wingdings" panose="05000000000000000000" charset="0"/>
              <a:buChar char="n"/>
            </a:pPr>
            <a:r>
              <a:rPr lang="zh-CN" altLang="en-US" sz="2800">
                <a:solidFill>
                  <a:schemeClr val="tx1"/>
                </a:solidFill>
              </a:rPr>
              <a:t>概率状态空间模型或非线性滤波模型由一组条件概率分布构成</a:t>
            </a:r>
            <a:r>
              <a:rPr lang="en-US" altLang="zh-CN" sz="280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3209290"/>
            <a:ext cx="7505700" cy="175133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</a:p>
          <a:p>
            <a:r>
              <a:rPr lang="zh-CN">
                <a:solidFill>
                  <a:schemeClr val="tx1"/>
                </a:solidFill>
                <a:sym typeface="+mn-ea"/>
              </a:rPr>
              <a:t>算法</a:t>
            </a:r>
            <a:r>
              <a:rPr lang="zh-CN">
                <a:solidFill>
                  <a:srgbClr val="FF0000"/>
                </a:solidFill>
                <a:sym typeface="+mn-ea"/>
              </a:rPr>
              <a:t>分析</a:t>
            </a:r>
          </a:p>
          <a:p>
            <a:r>
              <a:rPr lang="zh-CN" altLang="en-US">
                <a:solidFill>
                  <a:schemeClr val="tx1"/>
                </a:solidFill>
              </a:rPr>
              <a:t>单模态问题的解决方案：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&gt;Multi-Hypothesis (extended) Kalman Filters, MHEKF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Multi-Hypothesis: Gaussian Mixture Model (GMM)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choose the state deemed most likely at the time of linearization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40" y="1925320"/>
            <a:ext cx="7789545" cy="4651375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570" y="554990"/>
            <a:ext cx="2912110" cy="13703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en-US" altLang="zh-CN"/>
          </a:p>
          <a:p>
            <a:pPr>
              <a:buFont typeface="Wingdings" panose="05000000000000000000" charset="0"/>
              <a:buChar char=""/>
            </a:pPr>
            <a:r>
              <a:rPr lang="en-US" altLang="zh-CN" b="0">
                <a:solidFill>
                  <a:schemeClr val="tx1"/>
                </a:solidFill>
              </a:rPr>
              <a:t>It is possible to improve performance by repeatedly re-linearizing the equations arount      instead of          , this is called the </a:t>
            </a:r>
            <a:r>
              <a:rPr lang="en-US" altLang="zh-CN" b="0">
                <a:solidFill>
                  <a:srgbClr val="FF0000"/>
                </a:solidFill>
              </a:rPr>
              <a:t>iterated EKF</a:t>
            </a:r>
            <a:r>
              <a:rPr lang="en-US" altLang="zh-CN" b="0">
                <a:solidFill>
                  <a:schemeClr val="tx1"/>
                </a:solidFill>
              </a:rPr>
              <a:t>, and yields better results, although it is of course slower.</a:t>
            </a:r>
          </a:p>
          <a:p>
            <a:pPr>
              <a:buFont typeface="Wingdings" panose="05000000000000000000" charset="0"/>
              <a:buChar char=""/>
            </a:pPr>
            <a:endParaRPr lang="en-US" altLang="zh-CN"/>
          </a:p>
          <a:p>
            <a:pPr>
              <a:buFont typeface="Wingdings" panose="05000000000000000000" charset="0"/>
              <a:buChar char=""/>
            </a:pP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"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15" y="2893695"/>
            <a:ext cx="461645" cy="405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185" y="2868295"/>
            <a:ext cx="694055" cy="45593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增强卡尔曼滤波</a:t>
            </a:r>
            <a:endParaRPr lang="en-US" altLang="zh-CN"/>
          </a:p>
          <a:p>
            <a:r>
              <a:rPr lang="en-US" altLang="zh-CN">
                <a:solidFill>
                  <a:schemeClr val="tx1"/>
                </a:solidFill>
              </a:rPr>
              <a:t>Two cases EKF works poorly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1. prior covariance is large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2. highly non-linear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49600" y="4368800"/>
            <a:ext cx="56813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>
                <a:solidFill>
                  <a:srgbClr val="0000FF"/>
                </a:solidFill>
                <a:sym typeface="+mn-ea"/>
              </a:rPr>
              <a:t>--&gt; Unscented Kalman Filter, UKF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2.4 UKF</a:t>
            </a:r>
            <a:r>
              <a:rPr lang="zh-CN" altLang="en-US">
                <a:sym typeface="+mn-ea"/>
              </a:rPr>
              <a:t>：无迹卡尔曼滤波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基本思想：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2.4 UKF</a:t>
            </a:r>
            <a:endParaRPr lang="en-US" altLang="zh-CN"/>
          </a:p>
          <a:p>
            <a:r>
              <a:rPr lang="en-US" altLang="zh-CN">
                <a:solidFill>
                  <a:schemeClr val="tx1"/>
                </a:solidFill>
              </a:rPr>
              <a:t>Sigma Points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1731010" y="3121025"/>
          <a:ext cx="8044815" cy="792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5" r:id="rId3" imgW="7315200" imgH="748030" progId="Paint.Picture">
                  <p:embed/>
                </p:oleObj>
              </mc:Choice>
              <mc:Fallback>
                <p:oleObj r:id="rId3" imgW="7315200" imgH="74803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010" y="3121025"/>
                        <a:ext cx="8044815" cy="792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518285" y="4090670"/>
          <a:ext cx="4972050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6" r:id="rId5" imgW="4524375" imgH="2166620" progId="Paint.Picture">
                  <p:embed/>
                </p:oleObj>
              </mc:Choice>
              <mc:Fallback>
                <p:oleObj r:id="rId5" imgW="4524375" imgH="216662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8285" y="4090670"/>
                        <a:ext cx="4972050" cy="240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2.4 </a:t>
            </a:r>
            <a:r>
              <a:rPr lang="en-US">
                <a:sym typeface="+mn-ea"/>
              </a:rPr>
              <a:t>UKF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算法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 Step - 2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915035" y="3050540"/>
          <a:ext cx="10361930" cy="364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0" r:id="rId3" imgW="10353675" imgH="3642995" progId="Paint.Picture">
                  <p:embed/>
                </p:oleObj>
              </mc:Choice>
              <mc:Fallback>
                <p:oleObj r:id="rId3" imgW="10353675" imgH="364299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5035" y="3050540"/>
                        <a:ext cx="10361930" cy="3646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2.4 </a:t>
            </a:r>
            <a:r>
              <a:rPr lang="en-US">
                <a:sym typeface="+mn-ea"/>
              </a:rPr>
              <a:t>UKF</a:t>
            </a: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算法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 Step - 3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81100" y="3075305"/>
          <a:ext cx="9829800" cy="261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r:id="rId3" imgW="9829800" imgH="2619375" progId="Paint.Picture">
                  <p:embed/>
                </p:oleObj>
              </mc:Choice>
              <mc:Fallback>
                <p:oleObj r:id="rId3" imgW="9829800" imgH="2619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1100" y="3075305"/>
                        <a:ext cx="9829800" cy="261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2.4 </a:t>
            </a:r>
            <a:r>
              <a:rPr lang="en-US">
                <a:sym typeface="+mn-ea"/>
              </a:rPr>
              <a:t>UKF: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算法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分析</a:t>
            </a:r>
          </a:p>
          <a:p>
            <a:pPr>
              <a:buFont typeface="Wingdings" panose="05000000000000000000" charset="0"/>
              <a:buChar char=""/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 UKF basically uses UT twice: 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&gt; approximate system model g</a:t>
            </a:r>
          </a:p>
          <a:p>
            <a:pPr marL="0" indent="0">
              <a:buNone/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&gt; approximate measurement model h</a:t>
            </a:r>
          </a:p>
          <a:p>
            <a:pPr>
              <a:buFont typeface="Wingdings" panose="05000000000000000000" charset="0"/>
              <a:buChar char=""/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Both UKF and EKF perform O(d^3) operations per time step</a:t>
            </a:r>
          </a:p>
          <a:p>
            <a:pPr marL="0" indent="0">
              <a:buNone/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&gt; EKF: first order approximation </a:t>
            </a:r>
          </a:p>
          <a:p>
            <a:pPr marL="0" indent="0">
              <a:buNone/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&gt; UKF: at least second order</a:t>
            </a:r>
          </a:p>
          <a:p>
            <a:pPr>
              <a:buFont typeface="Wingdings" panose="05000000000000000000" charset="0"/>
              <a:buChar char=""/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UKF does not require the analytic evaluation of any derivativies or Jacobians,</a:t>
            </a: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(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derivative free filter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  <a:p>
            <a:pPr marL="0" indent="0">
              <a:buNone/>
            </a:pP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4800</Words>
  <Application>Microsoft Office PowerPoint</Application>
  <PresentationFormat>宽屏</PresentationFormat>
  <Paragraphs>1032</Paragraphs>
  <Slides>300</Slides>
  <Notes>10</Notes>
  <HiddenSlides>18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300</vt:i4>
      </vt:variant>
    </vt:vector>
  </HeadingPairs>
  <TitlesOfParts>
    <vt:vector size="311" baseType="lpstr">
      <vt:lpstr>华文楷体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Bitmap Image</vt:lpstr>
      <vt:lpstr>Equation</vt:lpstr>
      <vt:lpstr>MathType 6.0 Equation</vt:lpstr>
      <vt:lpstr>动态系统</vt:lpstr>
      <vt:lpstr>厦门大学-机器学习课程-主要内容</vt:lpstr>
      <vt:lpstr>Contents</vt:lpstr>
      <vt:lpstr>References</vt:lpstr>
      <vt:lpstr>References</vt:lpstr>
      <vt:lpstr>回顾：第四讲-产生式模型：隐马尔科夫模型</vt:lpstr>
      <vt:lpstr>引言</vt:lpstr>
      <vt:lpstr>主要内容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概率状态空间模型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1. 模型</vt:lpstr>
      <vt:lpstr>主要内容</vt:lpstr>
      <vt:lpstr>2. 滤波</vt:lpstr>
      <vt:lpstr>2. 滤波 </vt:lpstr>
      <vt:lpstr>2. 滤波 </vt:lpstr>
      <vt:lpstr>2. 滤波 </vt:lpstr>
      <vt:lpstr>2. 滤波</vt:lpstr>
      <vt:lpstr>2. 滤波</vt:lpstr>
      <vt:lpstr>2. 滤波 </vt:lpstr>
      <vt:lpstr>2. 滤波 </vt:lpstr>
      <vt:lpstr>2. 滤波 </vt:lpstr>
      <vt:lpstr>1. 模型</vt:lpstr>
      <vt:lpstr>2. 滤波</vt:lpstr>
      <vt:lpstr>2. 滤波</vt:lpstr>
      <vt:lpstr>2. 滤波</vt:lpstr>
      <vt:lpstr>2. 滤波</vt:lpstr>
      <vt:lpstr>2. 滤波</vt:lpstr>
      <vt:lpstr>2. 滤波</vt:lpstr>
      <vt:lpstr>PowerPoint 演示文稿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PowerPoint 演示文稿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2.滤波</vt:lpstr>
      <vt:lpstr>2. 滤波</vt:lpstr>
      <vt:lpstr>2. 滤波</vt:lpstr>
      <vt:lpstr>2. 滤波</vt:lpstr>
      <vt:lpstr>2. 滤波：KF</vt:lpstr>
      <vt:lpstr>2.滤波</vt:lpstr>
      <vt:lpstr>2. Filtering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PowerPoint 演示文稿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PowerPoint 演示文稿</vt:lpstr>
      <vt:lpstr>PowerPoint 演示文稿</vt:lpstr>
      <vt:lpstr>PowerPoint 演示文稿</vt:lpstr>
      <vt:lpstr>2.滤波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滤波: Assumed Density Filtering (ADF)</vt:lpstr>
      <vt:lpstr>2. 滤波: Assumed Density Filtering (ADF)</vt:lpstr>
      <vt:lpstr>2. 滤波: Assumed Density Filtering (ADF)</vt:lpstr>
      <vt:lpstr>2. 滤波</vt:lpstr>
      <vt:lpstr>2.滤波</vt:lpstr>
      <vt:lpstr>2. 滤波： Hybrid System</vt:lpstr>
      <vt:lpstr>2. 滤波：SSSM</vt:lpstr>
      <vt:lpstr>2. 滤波：SSSM</vt:lpstr>
      <vt:lpstr>PowerPoint 演示文稿</vt:lpstr>
      <vt:lpstr>2.滤波</vt:lpstr>
      <vt:lpstr>2. 滤波: Gaussian Sum Filtering</vt:lpstr>
      <vt:lpstr>2.滤波</vt:lpstr>
      <vt:lpstr>2.滤波</vt:lpstr>
      <vt:lpstr>2. 滤波</vt:lpstr>
      <vt:lpstr>2. 滤波</vt:lpstr>
      <vt:lpstr>2. 滤波: Gaussian Sum Smoothing</vt:lpstr>
      <vt:lpstr>PowerPoint 演示文稿</vt:lpstr>
      <vt:lpstr>2.滤波</vt:lpstr>
      <vt:lpstr>2. 滤波</vt:lpstr>
      <vt:lpstr>2.滤波</vt:lpstr>
      <vt:lpstr>2.滤波</vt:lpstr>
      <vt:lpstr>2.滤波</vt:lpstr>
      <vt:lpstr>PowerPoint 演示文稿</vt:lpstr>
      <vt:lpstr>PowerPoint 演示文稿</vt:lpstr>
      <vt:lpstr>2. 滤波</vt:lpstr>
      <vt:lpstr>2. 滤波</vt:lpstr>
      <vt:lpstr>2. 滤波</vt:lpstr>
      <vt:lpstr>2. 滤波</vt:lpstr>
      <vt:lpstr>2. 滤波</vt:lpstr>
      <vt:lpstr>PowerPoint 演示文稿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2. 滤波</vt:lpstr>
      <vt:lpstr>PowerPoint 演示文稿</vt:lpstr>
      <vt:lpstr>2. 滤波</vt:lpstr>
      <vt:lpstr>2. 滤波</vt:lpstr>
      <vt:lpstr>2. 滤波</vt:lpstr>
      <vt:lpstr>2. 滤波</vt:lpstr>
      <vt:lpstr>2. 滤波</vt:lpstr>
      <vt:lpstr>PowerPoint 演示文稿</vt:lpstr>
      <vt:lpstr>2. 滤波</vt:lpstr>
      <vt:lpstr>2. 滤波</vt:lpstr>
      <vt:lpstr>2. 滤波</vt:lpstr>
      <vt:lpstr>2. 滤波</vt:lpstr>
      <vt:lpstr>2. 滤波</vt:lpstr>
      <vt:lpstr>2. 滤波</vt:lpstr>
      <vt:lpstr>PowerPoint 演示文稿</vt:lpstr>
      <vt:lpstr>3. 平滑</vt:lpstr>
      <vt:lpstr>3. 平滑</vt:lpstr>
      <vt:lpstr>3. 平滑</vt:lpstr>
      <vt:lpstr>3. 平滑</vt:lpstr>
      <vt:lpstr>主要内容</vt:lpstr>
      <vt:lpstr>3. 平滑</vt:lpstr>
      <vt:lpstr>PowerPoint 演示文稿</vt:lpstr>
      <vt:lpstr>PowerPoint 演示文稿</vt:lpstr>
      <vt:lpstr>3. 平滑</vt:lpstr>
      <vt:lpstr>PowerPoint 演示文稿</vt:lpstr>
      <vt:lpstr>PowerPoint 演示文稿</vt:lpstr>
      <vt:lpstr>PowerPoint 演示文稿</vt:lpstr>
      <vt:lpstr>3. 平滑</vt:lpstr>
      <vt:lpstr>PowerPoint 演示文稿</vt:lpstr>
      <vt:lpstr>PowerPoint 演示文稿</vt:lpstr>
      <vt:lpstr>PowerPoint 演示文稿</vt:lpstr>
      <vt:lpstr>3. 平滑</vt:lpstr>
      <vt:lpstr>PowerPoint 演示文稿</vt:lpstr>
      <vt:lpstr>PowerPoint 演示文稿</vt:lpstr>
      <vt:lpstr>3. 平滑</vt:lpstr>
      <vt:lpstr>3. 平滑</vt:lpstr>
      <vt:lpstr>PowerPoint 演示文稿</vt:lpstr>
      <vt:lpstr>PowerPoint 演示文稿</vt:lpstr>
      <vt:lpstr>3. 平滑</vt:lpstr>
      <vt:lpstr>PowerPoint 演示文稿</vt:lpstr>
      <vt:lpstr>PowerPoint 演示文稿</vt:lpstr>
      <vt:lpstr>PowerPoint 演示文稿</vt:lpstr>
      <vt:lpstr>3. 平滑</vt:lpstr>
      <vt:lpstr>PowerPoint 演示文稿</vt:lpstr>
      <vt:lpstr>PowerPoint 演示文稿</vt:lpstr>
      <vt:lpstr>PowerPoint 演示文稿</vt:lpstr>
      <vt:lpstr>PowerPoint 演示文稿</vt:lpstr>
      <vt:lpstr>3. 平滑</vt:lpstr>
      <vt:lpstr>PowerPoint 演示文稿</vt:lpstr>
      <vt:lpstr>Rauch-Tung-Striebel (RTS)平滑器</vt:lpstr>
      <vt:lpstr>*Derivation of RTS Smoother</vt:lpstr>
      <vt:lpstr>Comparison to the F-B for HMMs</vt:lpstr>
      <vt:lpstr>PowerPoint 演示文稿</vt:lpstr>
      <vt:lpstr>主要内容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PowerPoint 演示文稿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PowerPoint 演示文稿</vt:lpstr>
      <vt:lpstr>4.参数估计</vt:lpstr>
      <vt:lpstr>4.参数估计</vt:lpstr>
      <vt:lpstr>4.参数估计</vt:lpstr>
      <vt:lpstr>PowerPoint 演示文稿</vt:lpstr>
      <vt:lpstr>PowerPoint 演示文稿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 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4.参数估计</vt:lpstr>
      <vt:lpstr>PowerPoint 演示文稿</vt:lpstr>
      <vt:lpstr>4.参数估计</vt:lpstr>
      <vt:lpstr>4.参数估计</vt:lpstr>
      <vt:lpstr>4.参数估计：LG-SSM</vt:lpstr>
      <vt:lpstr>4.参数估计：LG-SSM</vt:lpstr>
      <vt:lpstr>4.参数估计：LG-SSM</vt:lpstr>
      <vt:lpstr>4.参数估计：LG-SSM </vt:lpstr>
      <vt:lpstr>Global Positioning System (GPS)</vt:lpstr>
      <vt:lpstr>PowerPoint 演示文稿</vt:lpstr>
      <vt:lpstr>PowerPoint 演示文稿</vt:lpstr>
      <vt:lpstr>PowerPoint 演示文稿</vt:lpstr>
      <vt:lpstr>PowerPoint 演示文稿</vt:lpstr>
      <vt:lpstr>1. 概率状态空间模型</vt:lpstr>
      <vt:lpstr>1. 概率状态空间模型</vt:lpstr>
      <vt:lpstr>1. 概率状态空间模型</vt:lpstr>
      <vt:lpstr>1. 概率状态空间模型</vt:lpstr>
      <vt:lpstr>1. 概率状态空间模型</vt:lpstr>
      <vt:lpstr>2. HMM</vt:lpstr>
      <vt:lpstr>3. 卡尔曼滤波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 粒子滤波</vt:lpstr>
      <vt:lpstr>4. 粒子滤波</vt:lpstr>
      <vt:lpstr>4. 粒子滤波</vt:lpstr>
      <vt:lpstr>4. 粒子滤波</vt:lpstr>
      <vt:lpstr>4. 粒子滤波</vt:lpstr>
      <vt:lpstr>4. 粒子滤波</vt:lpstr>
      <vt:lpstr>4. 粒子滤波</vt:lpstr>
      <vt:lpstr>5. 应用</vt:lpstr>
      <vt:lpstr>Contour Tracking</vt:lpstr>
      <vt:lpstr>1. 模型：Switching Linear Dynamic System</vt:lpstr>
      <vt:lpstr>PowerPoint 演示文稿</vt:lpstr>
      <vt:lpstr>PowerPoint 演示文稿</vt:lpstr>
      <vt:lpstr>PowerPoint 演示文稿</vt:lpstr>
      <vt:lpstr>5. 应用</vt:lpstr>
      <vt:lpstr>Stable Multi-Target Tracking in Real-Time Surveillance Video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动态系统</dc:title>
  <dc:creator>songzhi su</dc:creator>
  <cp:lastModifiedBy>su songzhi</cp:lastModifiedBy>
  <cp:revision>414</cp:revision>
  <dcterms:created xsi:type="dcterms:W3CDTF">2015-05-05T08:02:00Z</dcterms:created>
  <dcterms:modified xsi:type="dcterms:W3CDTF">2018-06-06T07:39:02Z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